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7"/>
    <p:sldId id="257" r:id="rId18"/>
    <p:sldId id="258" r:id="rId19"/>
    <p:sldId id="259" r:id="rId20"/>
    <p:sldId id="260" r:id="rId21"/>
    <p:sldId id="261" r:id="rId22"/>
    <p:sldId id="262" r:id="rId23"/>
    <p:sldId id="263" r:id="rId24"/>
    <p:sldId id="264" r:id="rId2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Stella" charset="1" panose="00000000000000000000"/>
      <p:regular r:id="rId12"/>
    </p:embeddedFont>
    <p:embeddedFont>
      <p:font typeface="Alice" charset="1" panose="00000500000000000000"/>
      <p:regular r:id="rId13"/>
    </p:embeddedFont>
    <p:embeddedFont>
      <p:font typeface="Alice Bold" charset="1" panose="00000500000000000000"/>
      <p:regular r:id="rId14"/>
    </p:embeddedFont>
    <p:embeddedFont>
      <p:font typeface="Alice Italics" charset="1" panose="00000500000000000000"/>
      <p:regular r:id="rId15"/>
    </p:embeddedFont>
    <p:embeddedFont>
      <p:font typeface="Alice Bold Italics" charset="1" panose="00000500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slides/slide1.xml" Type="http://schemas.openxmlformats.org/officeDocument/2006/relationships/slide"/><Relationship Id="rId18" Target="slides/slide2.xml" Type="http://schemas.openxmlformats.org/officeDocument/2006/relationships/slide"/><Relationship Id="rId19" Target="slides/slide3.xml" Type="http://schemas.openxmlformats.org/officeDocument/2006/relationships/slide"/><Relationship Id="rId2" Target="presProps.xml" Type="http://schemas.openxmlformats.org/officeDocument/2006/relationships/presProps"/><Relationship Id="rId20" Target="slides/slide4.xml" Type="http://schemas.openxmlformats.org/officeDocument/2006/relationships/slide"/><Relationship Id="rId21" Target="slides/slide5.xml" Type="http://schemas.openxmlformats.org/officeDocument/2006/relationships/slide"/><Relationship Id="rId22" Target="slides/slide6.xml" Type="http://schemas.openxmlformats.org/officeDocument/2006/relationships/slide"/><Relationship Id="rId23" Target="slides/slide7.xml" Type="http://schemas.openxmlformats.org/officeDocument/2006/relationships/slide"/><Relationship Id="rId24" Target="slides/slide8.xml" Type="http://schemas.openxmlformats.org/officeDocument/2006/relationships/slide"/><Relationship Id="rId25" Target="slides/slide9.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png" Type="http://schemas.openxmlformats.org/officeDocument/2006/relationships/image"/><Relationship Id="rId12" Target="../media/image18.pn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8.png" Type="http://schemas.openxmlformats.org/officeDocument/2006/relationships/image"/><Relationship Id="rId12" Target="../media/image19.pn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6.png" Type="http://schemas.openxmlformats.org/officeDocument/2006/relationships/image"/><Relationship Id="rId7" Target="../media/image22.png" Type="http://schemas.openxmlformats.org/officeDocument/2006/relationships/image"/><Relationship Id="rId8" Target="../media/image2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6.png" Type="http://schemas.openxmlformats.org/officeDocument/2006/relationships/image"/><Relationship Id="rId7" Target="../media/image22.png" Type="http://schemas.openxmlformats.org/officeDocument/2006/relationships/image"/><Relationship Id="rId8" Target="../media/image23.png" Type="http://schemas.openxmlformats.org/officeDocument/2006/relationships/image"/><Relationship Id="rId9" Target="../media/image2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25.png" Type="http://schemas.openxmlformats.org/officeDocument/2006/relationships/image"/><Relationship Id="rId8" Target="../media/image6.png" Type="http://schemas.openxmlformats.org/officeDocument/2006/relationships/image"/><Relationship Id="rId9" Target="../media/image26.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 Id="rId6" Target="../media/image23.png" Type="http://schemas.openxmlformats.org/officeDocument/2006/relationships/image"/><Relationship Id="rId7" Target="../media/image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5.png" Type="http://schemas.openxmlformats.org/officeDocument/2006/relationships/image"/><Relationship Id="rId5" Target="../media/image29.png" Type="http://schemas.openxmlformats.org/officeDocument/2006/relationships/image"/><Relationship Id="rId6" Target="../media/image30.png" Type="http://schemas.openxmlformats.org/officeDocument/2006/relationships/image"/><Relationship Id="rId7" Target="../media/image22.pn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3.svg" Type="http://schemas.openxmlformats.org/officeDocument/2006/relationships/image"/><Relationship Id="rId11" Target="../media/image19.pn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 Id="rId6" Target="../media/image31.png" Type="http://schemas.openxmlformats.org/officeDocument/2006/relationships/image"/><Relationship Id="rId7" Target="../media/image23.png" Type="http://schemas.openxmlformats.org/officeDocument/2006/relationships/image"/><Relationship Id="rId8" Target="../media/image3.png" Type="http://schemas.openxmlformats.org/officeDocument/2006/relationships/image"/><Relationship Id="rId9" Target="../media/image3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25" r="0" b="7825"/>
          <a:stretch>
            <a:fillRect/>
          </a:stretch>
        </p:blipFill>
        <p:spPr>
          <a:xfrm flipH="false" flipV="false">
            <a:off x="0" y="0"/>
            <a:ext cx="18288000" cy="10287000"/>
          </a:xfrm>
          <a:prstGeom prst="rect">
            <a:avLst/>
          </a:prstGeom>
        </p:spPr>
      </p:pic>
      <p:sp>
        <p:nvSpPr>
          <p:cNvPr name="Freeform 3" id="3"/>
          <p:cNvSpPr/>
          <p:nvPr/>
        </p:nvSpPr>
        <p:spPr>
          <a:xfrm flipH="false" flipV="false" rot="0">
            <a:off x="2182570" y="1714142"/>
            <a:ext cx="13922861" cy="7170273"/>
          </a:xfrm>
          <a:custGeom>
            <a:avLst/>
            <a:gdLst/>
            <a:ahLst/>
            <a:cxnLst/>
            <a:rect r="r" b="b" t="t" l="l"/>
            <a:pathLst>
              <a:path h="7170273" w="13922861">
                <a:moveTo>
                  <a:pt x="0" y="0"/>
                </a:moveTo>
                <a:lnTo>
                  <a:pt x="13922860" y="0"/>
                </a:lnTo>
                <a:lnTo>
                  <a:pt x="13922860" y="7170274"/>
                </a:lnTo>
                <a:lnTo>
                  <a:pt x="0" y="7170274"/>
                </a:lnTo>
                <a:lnTo>
                  <a:pt x="0" y="0"/>
                </a:lnTo>
                <a:close/>
              </a:path>
            </a:pathLst>
          </a:custGeom>
          <a:blipFill>
            <a:blip r:embed="rId3"/>
            <a:stretch>
              <a:fillRect l="0" t="0" r="0" b="0"/>
            </a:stretch>
          </a:blipFill>
        </p:spPr>
      </p:sp>
      <p:sp>
        <p:nvSpPr>
          <p:cNvPr name="Freeform 4" id="4"/>
          <p:cNvSpPr/>
          <p:nvPr/>
        </p:nvSpPr>
        <p:spPr>
          <a:xfrm flipH="false" flipV="false" rot="0">
            <a:off x="14476511" y="3466160"/>
            <a:ext cx="3257840" cy="6075225"/>
          </a:xfrm>
          <a:custGeom>
            <a:avLst/>
            <a:gdLst/>
            <a:ahLst/>
            <a:cxnLst/>
            <a:rect r="r" b="b" t="t" l="l"/>
            <a:pathLst>
              <a:path h="6075225" w="3257840">
                <a:moveTo>
                  <a:pt x="0" y="0"/>
                </a:moveTo>
                <a:lnTo>
                  <a:pt x="3257839" y="0"/>
                </a:lnTo>
                <a:lnTo>
                  <a:pt x="3257839" y="6075226"/>
                </a:lnTo>
                <a:lnTo>
                  <a:pt x="0" y="6075226"/>
                </a:lnTo>
                <a:lnTo>
                  <a:pt x="0" y="0"/>
                </a:lnTo>
                <a:close/>
              </a:path>
            </a:pathLst>
          </a:custGeom>
          <a:blipFill>
            <a:blip r:embed="rId4"/>
            <a:stretch>
              <a:fillRect l="0" t="0" r="0" b="0"/>
            </a:stretch>
          </a:blipFill>
        </p:spPr>
      </p:sp>
      <p:sp>
        <p:nvSpPr>
          <p:cNvPr name="Freeform 5" id="5"/>
          <p:cNvSpPr/>
          <p:nvPr/>
        </p:nvSpPr>
        <p:spPr>
          <a:xfrm flipH="false" flipV="false" rot="0">
            <a:off x="12994179" y="5899746"/>
            <a:ext cx="5293821" cy="4387254"/>
          </a:xfrm>
          <a:custGeom>
            <a:avLst/>
            <a:gdLst/>
            <a:ahLst/>
            <a:cxnLst/>
            <a:rect r="r" b="b" t="t" l="l"/>
            <a:pathLst>
              <a:path h="4387254" w="5293821">
                <a:moveTo>
                  <a:pt x="0" y="0"/>
                </a:moveTo>
                <a:lnTo>
                  <a:pt x="5293821" y="0"/>
                </a:lnTo>
                <a:lnTo>
                  <a:pt x="5293821" y="4387254"/>
                </a:lnTo>
                <a:lnTo>
                  <a:pt x="0" y="4387254"/>
                </a:lnTo>
                <a:lnTo>
                  <a:pt x="0" y="0"/>
                </a:lnTo>
                <a:close/>
              </a:path>
            </a:pathLst>
          </a:custGeom>
          <a:blipFill>
            <a:blip r:embed="rId5"/>
            <a:stretch>
              <a:fillRect l="0" t="0" r="0" b="0"/>
            </a:stretch>
          </a:blipFill>
        </p:spPr>
      </p:sp>
      <p:sp>
        <p:nvSpPr>
          <p:cNvPr name="Freeform 6" id="6"/>
          <p:cNvSpPr/>
          <p:nvPr/>
        </p:nvSpPr>
        <p:spPr>
          <a:xfrm flipH="false" flipV="false" rot="-1420286">
            <a:off x="-2237101" y="-1706156"/>
            <a:ext cx="8388935" cy="3641465"/>
          </a:xfrm>
          <a:custGeom>
            <a:avLst/>
            <a:gdLst/>
            <a:ahLst/>
            <a:cxnLst/>
            <a:rect r="r" b="b" t="t" l="l"/>
            <a:pathLst>
              <a:path h="3641465" w="8388935">
                <a:moveTo>
                  <a:pt x="0" y="0"/>
                </a:moveTo>
                <a:lnTo>
                  <a:pt x="8388935" y="0"/>
                </a:lnTo>
                <a:lnTo>
                  <a:pt x="8388935" y="3641465"/>
                </a:lnTo>
                <a:lnTo>
                  <a:pt x="0" y="3641465"/>
                </a:lnTo>
                <a:lnTo>
                  <a:pt x="0" y="0"/>
                </a:lnTo>
                <a:close/>
              </a:path>
            </a:pathLst>
          </a:custGeom>
          <a:blipFill>
            <a:blip r:embed="rId6"/>
            <a:stretch>
              <a:fillRect l="0" t="0" r="-72767" b="0"/>
            </a:stretch>
          </a:blipFill>
        </p:spPr>
      </p:sp>
      <p:sp>
        <p:nvSpPr>
          <p:cNvPr name="Freeform 7" id="7"/>
          <p:cNvSpPr/>
          <p:nvPr/>
        </p:nvSpPr>
        <p:spPr>
          <a:xfrm flipH="false" flipV="false" rot="2318608">
            <a:off x="-943681" y="6186636"/>
            <a:ext cx="3944761" cy="5526811"/>
          </a:xfrm>
          <a:custGeom>
            <a:avLst/>
            <a:gdLst/>
            <a:ahLst/>
            <a:cxnLst/>
            <a:rect r="r" b="b" t="t" l="l"/>
            <a:pathLst>
              <a:path h="5526811" w="3944761">
                <a:moveTo>
                  <a:pt x="0" y="0"/>
                </a:moveTo>
                <a:lnTo>
                  <a:pt x="3944762" y="0"/>
                </a:lnTo>
                <a:lnTo>
                  <a:pt x="3944762" y="5526811"/>
                </a:lnTo>
                <a:lnTo>
                  <a:pt x="0" y="5526811"/>
                </a:lnTo>
                <a:lnTo>
                  <a:pt x="0" y="0"/>
                </a:lnTo>
                <a:close/>
              </a:path>
            </a:pathLst>
          </a:custGeom>
          <a:blipFill>
            <a:blip r:embed="rId7"/>
            <a:stretch>
              <a:fillRect l="0" t="0" r="0" b="0"/>
            </a:stretch>
          </a:blipFill>
        </p:spPr>
      </p:sp>
      <p:sp>
        <p:nvSpPr>
          <p:cNvPr name="Freeform 8" id="8"/>
          <p:cNvSpPr/>
          <p:nvPr/>
        </p:nvSpPr>
        <p:spPr>
          <a:xfrm flipH="false" flipV="false" rot="-6287339">
            <a:off x="575336" y="258203"/>
            <a:ext cx="1964491" cy="2164728"/>
          </a:xfrm>
          <a:custGeom>
            <a:avLst/>
            <a:gdLst/>
            <a:ahLst/>
            <a:cxnLst/>
            <a:rect r="r" b="b" t="t" l="l"/>
            <a:pathLst>
              <a:path h="2164728" w="1964491">
                <a:moveTo>
                  <a:pt x="0" y="0"/>
                </a:moveTo>
                <a:lnTo>
                  <a:pt x="1964491" y="0"/>
                </a:lnTo>
                <a:lnTo>
                  <a:pt x="1964491" y="2164728"/>
                </a:lnTo>
                <a:lnTo>
                  <a:pt x="0" y="2164728"/>
                </a:lnTo>
                <a:lnTo>
                  <a:pt x="0" y="0"/>
                </a:lnTo>
                <a:close/>
              </a:path>
            </a:pathLst>
          </a:custGeom>
          <a:blipFill>
            <a:blip r:embed="rId8"/>
            <a:stretch>
              <a:fillRect l="0" t="0" r="0" b="0"/>
            </a:stretch>
          </a:blipFill>
        </p:spPr>
      </p:sp>
      <p:sp>
        <p:nvSpPr>
          <p:cNvPr name="TextBox 9" id="9"/>
          <p:cNvSpPr txBox="true"/>
          <p:nvPr/>
        </p:nvSpPr>
        <p:spPr>
          <a:xfrm rot="0">
            <a:off x="3097199" y="2898694"/>
            <a:ext cx="12093603" cy="4126955"/>
          </a:xfrm>
          <a:prstGeom prst="rect">
            <a:avLst/>
          </a:prstGeom>
        </p:spPr>
        <p:txBody>
          <a:bodyPr anchor="t" rtlCol="false" tIns="0" lIns="0" bIns="0" rIns="0">
            <a:spAutoFit/>
          </a:bodyPr>
          <a:lstStyle/>
          <a:p>
            <a:pPr algn="ctr">
              <a:lnSpc>
                <a:spcPts val="16001"/>
              </a:lnSpc>
            </a:pPr>
            <a:r>
              <a:rPr lang="en-US" sz="13914">
                <a:solidFill>
                  <a:srgbClr val="5D3E18"/>
                </a:solidFill>
                <a:latin typeface="Stella"/>
              </a:rPr>
              <a:t>SDLC:</a:t>
            </a:r>
          </a:p>
          <a:p>
            <a:pPr algn="ctr">
              <a:lnSpc>
                <a:spcPts val="16001"/>
              </a:lnSpc>
            </a:pPr>
            <a:r>
              <a:rPr lang="en-US" sz="13914">
                <a:solidFill>
                  <a:srgbClr val="5D3E18"/>
                </a:solidFill>
                <a:latin typeface="Stella"/>
              </a:rPr>
              <a:t>WATERFALL</a:t>
            </a:r>
          </a:p>
        </p:txBody>
      </p:sp>
      <p:sp>
        <p:nvSpPr>
          <p:cNvPr name="TextBox 10" id="10"/>
          <p:cNvSpPr txBox="true"/>
          <p:nvPr/>
        </p:nvSpPr>
        <p:spPr>
          <a:xfrm rot="0">
            <a:off x="4784075" y="632912"/>
            <a:ext cx="8719851" cy="705851"/>
          </a:xfrm>
          <a:prstGeom prst="rect">
            <a:avLst/>
          </a:prstGeom>
        </p:spPr>
        <p:txBody>
          <a:bodyPr anchor="t" rtlCol="false" tIns="0" lIns="0" bIns="0" rIns="0">
            <a:spAutoFit/>
          </a:bodyPr>
          <a:lstStyle/>
          <a:p>
            <a:pPr algn="ctr">
              <a:lnSpc>
                <a:spcPts val="5719"/>
              </a:lnSpc>
            </a:pPr>
            <a:r>
              <a:rPr lang="en-US" sz="4085">
                <a:solidFill>
                  <a:srgbClr val="000000"/>
                </a:solidFill>
                <a:latin typeface="Alice"/>
              </a:rPr>
              <a:t>Manajemen Proyek Perangkat Lunak</a:t>
            </a:r>
          </a:p>
        </p:txBody>
      </p:sp>
      <p:sp>
        <p:nvSpPr>
          <p:cNvPr name="TextBox 11" id="11"/>
          <p:cNvSpPr txBox="true"/>
          <p:nvPr/>
        </p:nvSpPr>
        <p:spPr>
          <a:xfrm rot="0">
            <a:off x="5361119" y="8570846"/>
            <a:ext cx="7565761" cy="1211380"/>
          </a:xfrm>
          <a:prstGeom prst="rect">
            <a:avLst/>
          </a:prstGeom>
        </p:spPr>
        <p:txBody>
          <a:bodyPr anchor="t" rtlCol="false" tIns="0" lIns="0" bIns="0" rIns="0">
            <a:spAutoFit/>
          </a:bodyPr>
          <a:lstStyle/>
          <a:p>
            <a:pPr algn="ctr">
              <a:lnSpc>
                <a:spcPts val="4739"/>
              </a:lnSpc>
            </a:pPr>
            <a:r>
              <a:rPr lang="en-US" sz="4085">
                <a:solidFill>
                  <a:srgbClr val="000000"/>
                </a:solidFill>
                <a:latin typeface="Alice"/>
              </a:rPr>
              <a:t>Oleh :</a:t>
            </a:r>
          </a:p>
          <a:p>
            <a:pPr algn="ctr">
              <a:lnSpc>
                <a:spcPts val="4739"/>
              </a:lnSpc>
            </a:pPr>
            <a:r>
              <a:rPr lang="en-US" sz="4085">
                <a:solidFill>
                  <a:srgbClr val="000000"/>
                </a:solidFill>
                <a:latin typeface="Alice"/>
              </a:rPr>
              <a:t>Kelompok 3</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CDAC4"/>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6052552" y="8986256"/>
            <a:ext cx="13106715" cy="13650802"/>
          </a:xfrm>
          <a:custGeom>
            <a:avLst/>
            <a:gdLst/>
            <a:ahLst/>
            <a:cxnLst/>
            <a:rect r="r" b="b" t="t" l="l"/>
            <a:pathLst>
              <a:path h="13650802" w="13106715">
                <a:moveTo>
                  <a:pt x="0" y="0"/>
                </a:moveTo>
                <a:lnTo>
                  <a:pt x="13106715" y="0"/>
                </a:lnTo>
                <a:lnTo>
                  <a:pt x="13106715" y="13650803"/>
                </a:lnTo>
                <a:lnTo>
                  <a:pt x="0" y="13650803"/>
                </a:lnTo>
                <a:lnTo>
                  <a:pt x="0" y="0"/>
                </a:lnTo>
                <a:close/>
              </a:path>
            </a:pathLst>
          </a:custGeom>
          <a:blipFill>
            <a:blip r:embed="rId2">
              <a:alphaModFix amt="37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2776553" y="-12350059"/>
            <a:ext cx="13106715" cy="13650802"/>
          </a:xfrm>
          <a:custGeom>
            <a:avLst/>
            <a:gdLst/>
            <a:ahLst/>
            <a:cxnLst/>
            <a:rect r="r" b="b" t="t" l="l"/>
            <a:pathLst>
              <a:path h="13650802" w="13106715">
                <a:moveTo>
                  <a:pt x="0" y="0"/>
                </a:moveTo>
                <a:lnTo>
                  <a:pt x="13106715" y="0"/>
                </a:lnTo>
                <a:lnTo>
                  <a:pt x="13106715" y="13650803"/>
                </a:lnTo>
                <a:lnTo>
                  <a:pt x="0" y="13650803"/>
                </a:lnTo>
                <a:lnTo>
                  <a:pt x="0" y="0"/>
                </a:lnTo>
                <a:close/>
              </a:path>
            </a:pathLst>
          </a:custGeom>
          <a:blipFill>
            <a:blip r:embed="rId2">
              <a:alphaModFix amt="37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636787" y="4629007"/>
            <a:ext cx="11780787" cy="6803404"/>
          </a:xfrm>
          <a:custGeom>
            <a:avLst/>
            <a:gdLst/>
            <a:ahLst/>
            <a:cxnLst/>
            <a:rect r="r" b="b" t="t" l="l"/>
            <a:pathLst>
              <a:path h="6803404" w="11780787">
                <a:moveTo>
                  <a:pt x="0" y="0"/>
                </a:moveTo>
                <a:lnTo>
                  <a:pt x="11780787" y="0"/>
                </a:lnTo>
                <a:lnTo>
                  <a:pt x="11780787" y="6803404"/>
                </a:lnTo>
                <a:lnTo>
                  <a:pt x="0" y="6803404"/>
                </a:lnTo>
                <a:lnTo>
                  <a:pt x="0" y="0"/>
                </a:lnTo>
                <a:close/>
              </a:path>
            </a:pathLst>
          </a:custGeom>
          <a:blipFill>
            <a:blip r:embed="rId4"/>
            <a:stretch>
              <a:fillRect l="0" t="0" r="0" b="0"/>
            </a:stretch>
          </a:blipFill>
        </p:spPr>
      </p:sp>
      <p:sp>
        <p:nvSpPr>
          <p:cNvPr name="Freeform 5" id="5"/>
          <p:cNvSpPr/>
          <p:nvPr/>
        </p:nvSpPr>
        <p:spPr>
          <a:xfrm flipH="false" flipV="false" rot="-10800000">
            <a:off x="7419841" y="0"/>
            <a:ext cx="16230600" cy="4145566"/>
          </a:xfrm>
          <a:custGeom>
            <a:avLst/>
            <a:gdLst/>
            <a:ahLst/>
            <a:cxnLst/>
            <a:rect r="r" b="b" t="t" l="l"/>
            <a:pathLst>
              <a:path h="4145566" w="16230600">
                <a:moveTo>
                  <a:pt x="0" y="0"/>
                </a:moveTo>
                <a:lnTo>
                  <a:pt x="16230600" y="0"/>
                </a:lnTo>
                <a:lnTo>
                  <a:pt x="16230600" y="4145566"/>
                </a:lnTo>
                <a:lnTo>
                  <a:pt x="0" y="4145566"/>
                </a:lnTo>
                <a:lnTo>
                  <a:pt x="0" y="0"/>
                </a:lnTo>
                <a:close/>
              </a:path>
            </a:pathLst>
          </a:custGeom>
          <a:blipFill>
            <a:blip r:embed="rId5"/>
            <a:stretch>
              <a:fillRect l="0" t="0" r="0" b="0"/>
            </a:stretch>
          </a:blipFill>
        </p:spPr>
      </p:sp>
      <p:sp>
        <p:nvSpPr>
          <p:cNvPr name="Freeform 6" id="6"/>
          <p:cNvSpPr/>
          <p:nvPr/>
        </p:nvSpPr>
        <p:spPr>
          <a:xfrm flipH="false" flipV="false" rot="-2808132">
            <a:off x="-1146741" y="8513667"/>
            <a:ext cx="8318231" cy="453722"/>
          </a:xfrm>
          <a:custGeom>
            <a:avLst/>
            <a:gdLst/>
            <a:ahLst/>
            <a:cxnLst/>
            <a:rect r="r" b="b" t="t" l="l"/>
            <a:pathLst>
              <a:path h="453722" w="8318231">
                <a:moveTo>
                  <a:pt x="0" y="0"/>
                </a:moveTo>
                <a:lnTo>
                  <a:pt x="8318231" y="0"/>
                </a:lnTo>
                <a:lnTo>
                  <a:pt x="8318231" y="453721"/>
                </a:lnTo>
                <a:lnTo>
                  <a:pt x="0" y="4537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382766">
            <a:off x="12362781" y="2081774"/>
            <a:ext cx="8318231" cy="453722"/>
          </a:xfrm>
          <a:custGeom>
            <a:avLst/>
            <a:gdLst/>
            <a:ahLst/>
            <a:cxnLst/>
            <a:rect r="r" b="b" t="t" l="l"/>
            <a:pathLst>
              <a:path h="453722" w="8318231">
                <a:moveTo>
                  <a:pt x="0" y="0"/>
                </a:moveTo>
                <a:lnTo>
                  <a:pt x="8318232" y="0"/>
                </a:lnTo>
                <a:lnTo>
                  <a:pt x="8318232" y="453722"/>
                </a:lnTo>
                <a:lnTo>
                  <a:pt x="0" y="4537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469498" y="1780673"/>
            <a:ext cx="15349005" cy="6725655"/>
          </a:xfrm>
          <a:custGeom>
            <a:avLst/>
            <a:gdLst/>
            <a:ahLst/>
            <a:cxnLst/>
            <a:rect r="r" b="b" t="t" l="l"/>
            <a:pathLst>
              <a:path h="6725655" w="15349005">
                <a:moveTo>
                  <a:pt x="0" y="0"/>
                </a:moveTo>
                <a:lnTo>
                  <a:pt x="15349004" y="0"/>
                </a:lnTo>
                <a:lnTo>
                  <a:pt x="15349004" y="6725654"/>
                </a:lnTo>
                <a:lnTo>
                  <a:pt x="0" y="67256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5190801" y="6917975"/>
            <a:ext cx="3692695" cy="5542507"/>
          </a:xfrm>
          <a:custGeom>
            <a:avLst/>
            <a:gdLst/>
            <a:ahLst/>
            <a:cxnLst/>
            <a:rect r="r" b="b" t="t" l="l"/>
            <a:pathLst>
              <a:path h="5542507" w="3692695">
                <a:moveTo>
                  <a:pt x="0" y="0"/>
                </a:moveTo>
                <a:lnTo>
                  <a:pt x="3692696" y="0"/>
                </a:lnTo>
                <a:lnTo>
                  <a:pt x="3692696" y="5542507"/>
                </a:lnTo>
                <a:lnTo>
                  <a:pt x="0" y="5542507"/>
                </a:lnTo>
                <a:lnTo>
                  <a:pt x="0" y="0"/>
                </a:lnTo>
                <a:close/>
              </a:path>
            </a:pathLst>
          </a:custGeom>
          <a:blipFill>
            <a:blip r:embed="rId10"/>
            <a:stretch>
              <a:fillRect l="0" t="0" r="0" b="0"/>
            </a:stretch>
          </a:blipFill>
        </p:spPr>
      </p:sp>
      <p:sp>
        <p:nvSpPr>
          <p:cNvPr name="Freeform 10" id="10"/>
          <p:cNvSpPr/>
          <p:nvPr/>
        </p:nvSpPr>
        <p:spPr>
          <a:xfrm flipH="false" flipV="false" rot="0">
            <a:off x="163276" y="5553262"/>
            <a:ext cx="2391658" cy="2729425"/>
          </a:xfrm>
          <a:custGeom>
            <a:avLst/>
            <a:gdLst/>
            <a:ahLst/>
            <a:cxnLst/>
            <a:rect r="r" b="b" t="t" l="l"/>
            <a:pathLst>
              <a:path h="2729425" w="2391658">
                <a:moveTo>
                  <a:pt x="0" y="0"/>
                </a:moveTo>
                <a:lnTo>
                  <a:pt x="2391658" y="0"/>
                </a:lnTo>
                <a:lnTo>
                  <a:pt x="2391658" y="2729425"/>
                </a:lnTo>
                <a:lnTo>
                  <a:pt x="0" y="2729425"/>
                </a:lnTo>
                <a:lnTo>
                  <a:pt x="0" y="0"/>
                </a:lnTo>
                <a:close/>
              </a:path>
            </a:pathLst>
          </a:custGeom>
          <a:blipFill>
            <a:blip r:embed="rId11"/>
            <a:stretch>
              <a:fillRect l="0" t="0" r="0" b="0"/>
            </a:stretch>
          </a:blipFill>
        </p:spPr>
      </p:sp>
      <p:sp>
        <p:nvSpPr>
          <p:cNvPr name="Freeform 11" id="11"/>
          <p:cNvSpPr/>
          <p:nvPr/>
        </p:nvSpPr>
        <p:spPr>
          <a:xfrm flipH="true" flipV="false" rot="5828006">
            <a:off x="-530941" y="-3688587"/>
            <a:ext cx="5482971" cy="8229600"/>
          </a:xfrm>
          <a:custGeom>
            <a:avLst/>
            <a:gdLst/>
            <a:ahLst/>
            <a:cxnLst/>
            <a:rect r="r" b="b" t="t" l="l"/>
            <a:pathLst>
              <a:path h="8229600" w="5482971">
                <a:moveTo>
                  <a:pt x="5482971" y="0"/>
                </a:moveTo>
                <a:lnTo>
                  <a:pt x="0" y="0"/>
                </a:lnTo>
                <a:lnTo>
                  <a:pt x="0" y="8229600"/>
                </a:lnTo>
                <a:lnTo>
                  <a:pt x="5482971" y="8229600"/>
                </a:lnTo>
                <a:lnTo>
                  <a:pt x="5482971" y="0"/>
                </a:lnTo>
                <a:close/>
              </a:path>
            </a:pathLst>
          </a:custGeom>
          <a:blipFill>
            <a:blip r:embed="rId12"/>
            <a:stretch>
              <a:fillRect l="0" t="0" r="0" b="0"/>
            </a:stretch>
          </a:blipFill>
        </p:spPr>
      </p:sp>
      <p:sp>
        <p:nvSpPr>
          <p:cNvPr name="TextBox 12" id="12"/>
          <p:cNvSpPr txBox="true"/>
          <p:nvPr/>
        </p:nvSpPr>
        <p:spPr>
          <a:xfrm rot="0">
            <a:off x="2554934" y="4300079"/>
            <a:ext cx="12635867" cy="2402033"/>
          </a:xfrm>
          <a:prstGeom prst="rect">
            <a:avLst/>
          </a:prstGeom>
        </p:spPr>
        <p:txBody>
          <a:bodyPr anchor="t" rtlCol="false" tIns="0" lIns="0" bIns="0" rIns="0">
            <a:spAutoFit/>
          </a:bodyPr>
          <a:lstStyle/>
          <a:p>
            <a:pPr algn="just">
              <a:lnSpc>
                <a:spcPts val="3763"/>
              </a:lnSpc>
            </a:pPr>
            <a:r>
              <a:rPr lang="en-US" sz="3272">
                <a:solidFill>
                  <a:srgbClr val="5D3E18"/>
                </a:solidFill>
                <a:latin typeface="Alice"/>
              </a:rPr>
              <a:t>Luthfin Ramadhani Tuadingo                     202010370311061 (Manager)</a:t>
            </a:r>
          </a:p>
          <a:p>
            <a:pPr algn="just">
              <a:lnSpc>
                <a:spcPts val="3763"/>
              </a:lnSpc>
            </a:pPr>
            <a:r>
              <a:rPr lang="en-US" sz="3272">
                <a:solidFill>
                  <a:srgbClr val="5D3E18"/>
                </a:solidFill>
                <a:latin typeface="Alice"/>
              </a:rPr>
              <a:t>Rosi Andreyna Buntari P.                             202010370311080 (Initiator)</a:t>
            </a:r>
          </a:p>
          <a:p>
            <a:pPr algn="just">
              <a:lnSpc>
                <a:spcPts val="3763"/>
              </a:lnSpc>
            </a:pPr>
            <a:r>
              <a:rPr lang="en-US" sz="3272">
                <a:solidFill>
                  <a:srgbClr val="5D3E18"/>
                </a:solidFill>
                <a:latin typeface="Alice"/>
              </a:rPr>
              <a:t>Savireza Salsabil Faradha                             202010370311084 (Planner)</a:t>
            </a:r>
          </a:p>
          <a:p>
            <a:pPr algn="just">
              <a:lnSpc>
                <a:spcPts val="3763"/>
              </a:lnSpc>
            </a:pPr>
            <a:r>
              <a:rPr lang="en-US" sz="3272">
                <a:solidFill>
                  <a:srgbClr val="5D3E18"/>
                </a:solidFill>
                <a:latin typeface="Alice"/>
              </a:rPr>
              <a:t>Varrel Rizalvyno Z.F                                       202010370311052 (Executor)</a:t>
            </a:r>
          </a:p>
          <a:p>
            <a:pPr>
              <a:lnSpc>
                <a:spcPts val="3763"/>
              </a:lnSpc>
            </a:pPr>
            <a:r>
              <a:rPr lang="en-US" sz="3272">
                <a:solidFill>
                  <a:srgbClr val="5D3E18"/>
                </a:solidFill>
                <a:latin typeface="Alice"/>
              </a:rPr>
              <a:t>Sahistya Pratita                                                202010370311125 (Closing)</a:t>
            </a:r>
          </a:p>
        </p:txBody>
      </p:sp>
      <p:sp>
        <p:nvSpPr>
          <p:cNvPr name="TextBox 13" id="13"/>
          <p:cNvSpPr txBox="true"/>
          <p:nvPr/>
        </p:nvSpPr>
        <p:spPr>
          <a:xfrm rot="0">
            <a:off x="5112276" y="2895395"/>
            <a:ext cx="8063448" cy="1093604"/>
          </a:xfrm>
          <a:prstGeom prst="rect">
            <a:avLst/>
          </a:prstGeom>
        </p:spPr>
        <p:txBody>
          <a:bodyPr anchor="t" rtlCol="false" tIns="0" lIns="0" bIns="0" rIns="0">
            <a:spAutoFit/>
          </a:bodyPr>
          <a:lstStyle/>
          <a:p>
            <a:pPr algn="ctr">
              <a:lnSpc>
                <a:spcPts val="8304"/>
              </a:lnSpc>
            </a:pPr>
            <a:r>
              <a:rPr lang="en-US" sz="7221">
                <a:solidFill>
                  <a:srgbClr val="5D3E18"/>
                </a:solidFill>
                <a:latin typeface="Stella"/>
              </a:rPr>
              <a:t>KELOMPOK 3</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CDAC4"/>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6052552" y="8986256"/>
            <a:ext cx="13106715" cy="13650802"/>
          </a:xfrm>
          <a:custGeom>
            <a:avLst/>
            <a:gdLst/>
            <a:ahLst/>
            <a:cxnLst/>
            <a:rect r="r" b="b" t="t" l="l"/>
            <a:pathLst>
              <a:path h="13650802" w="13106715">
                <a:moveTo>
                  <a:pt x="0" y="0"/>
                </a:moveTo>
                <a:lnTo>
                  <a:pt x="13106715" y="0"/>
                </a:lnTo>
                <a:lnTo>
                  <a:pt x="13106715" y="13650803"/>
                </a:lnTo>
                <a:lnTo>
                  <a:pt x="0" y="13650803"/>
                </a:lnTo>
                <a:lnTo>
                  <a:pt x="0" y="0"/>
                </a:lnTo>
                <a:close/>
              </a:path>
            </a:pathLst>
          </a:custGeom>
          <a:blipFill>
            <a:blip r:embed="rId2">
              <a:alphaModFix amt="37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2776553" y="-12350059"/>
            <a:ext cx="13106715" cy="13650802"/>
          </a:xfrm>
          <a:custGeom>
            <a:avLst/>
            <a:gdLst/>
            <a:ahLst/>
            <a:cxnLst/>
            <a:rect r="r" b="b" t="t" l="l"/>
            <a:pathLst>
              <a:path h="13650802" w="13106715">
                <a:moveTo>
                  <a:pt x="0" y="0"/>
                </a:moveTo>
                <a:lnTo>
                  <a:pt x="13106715" y="0"/>
                </a:lnTo>
                <a:lnTo>
                  <a:pt x="13106715" y="13650803"/>
                </a:lnTo>
                <a:lnTo>
                  <a:pt x="0" y="13650803"/>
                </a:lnTo>
                <a:lnTo>
                  <a:pt x="0" y="0"/>
                </a:lnTo>
                <a:close/>
              </a:path>
            </a:pathLst>
          </a:custGeom>
          <a:blipFill>
            <a:blip r:embed="rId2">
              <a:alphaModFix amt="37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636787" y="4629007"/>
            <a:ext cx="11780787" cy="6803404"/>
          </a:xfrm>
          <a:custGeom>
            <a:avLst/>
            <a:gdLst/>
            <a:ahLst/>
            <a:cxnLst/>
            <a:rect r="r" b="b" t="t" l="l"/>
            <a:pathLst>
              <a:path h="6803404" w="11780787">
                <a:moveTo>
                  <a:pt x="0" y="0"/>
                </a:moveTo>
                <a:lnTo>
                  <a:pt x="11780787" y="0"/>
                </a:lnTo>
                <a:lnTo>
                  <a:pt x="11780787" y="6803404"/>
                </a:lnTo>
                <a:lnTo>
                  <a:pt x="0" y="6803404"/>
                </a:lnTo>
                <a:lnTo>
                  <a:pt x="0" y="0"/>
                </a:lnTo>
                <a:close/>
              </a:path>
            </a:pathLst>
          </a:custGeom>
          <a:blipFill>
            <a:blip r:embed="rId4"/>
            <a:stretch>
              <a:fillRect l="0" t="0" r="0" b="0"/>
            </a:stretch>
          </a:blipFill>
        </p:spPr>
      </p:sp>
      <p:sp>
        <p:nvSpPr>
          <p:cNvPr name="Freeform 5" id="5"/>
          <p:cNvSpPr/>
          <p:nvPr/>
        </p:nvSpPr>
        <p:spPr>
          <a:xfrm flipH="false" flipV="false" rot="-10800000">
            <a:off x="7419841" y="0"/>
            <a:ext cx="16230600" cy="4145566"/>
          </a:xfrm>
          <a:custGeom>
            <a:avLst/>
            <a:gdLst/>
            <a:ahLst/>
            <a:cxnLst/>
            <a:rect r="r" b="b" t="t" l="l"/>
            <a:pathLst>
              <a:path h="4145566" w="16230600">
                <a:moveTo>
                  <a:pt x="0" y="0"/>
                </a:moveTo>
                <a:lnTo>
                  <a:pt x="16230600" y="0"/>
                </a:lnTo>
                <a:lnTo>
                  <a:pt x="16230600" y="4145566"/>
                </a:lnTo>
                <a:lnTo>
                  <a:pt x="0" y="4145566"/>
                </a:lnTo>
                <a:lnTo>
                  <a:pt x="0" y="0"/>
                </a:lnTo>
                <a:close/>
              </a:path>
            </a:pathLst>
          </a:custGeom>
          <a:blipFill>
            <a:blip r:embed="rId5"/>
            <a:stretch>
              <a:fillRect l="0" t="0" r="0" b="0"/>
            </a:stretch>
          </a:blipFill>
        </p:spPr>
      </p:sp>
      <p:sp>
        <p:nvSpPr>
          <p:cNvPr name="Freeform 6" id="6"/>
          <p:cNvSpPr/>
          <p:nvPr/>
        </p:nvSpPr>
        <p:spPr>
          <a:xfrm flipH="false" flipV="false" rot="-2808132">
            <a:off x="-1146741" y="8513667"/>
            <a:ext cx="8318231" cy="453722"/>
          </a:xfrm>
          <a:custGeom>
            <a:avLst/>
            <a:gdLst/>
            <a:ahLst/>
            <a:cxnLst/>
            <a:rect r="r" b="b" t="t" l="l"/>
            <a:pathLst>
              <a:path h="453722" w="8318231">
                <a:moveTo>
                  <a:pt x="0" y="0"/>
                </a:moveTo>
                <a:lnTo>
                  <a:pt x="8318231" y="0"/>
                </a:lnTo>
                <a:lnTo>
                  <a:pt x="8318231" y="453721"/>
                </a:lnTo>
                <a:lnTo>
                  <a:pt x="0" y="4537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382766">
            <a:off x="12362781" y="2081774"/>
            <a:ext cx="8318231" cy="453722"/>
          </a:xfrm>
          <a:custGeom>
            <a:avLst/>
            <a:gdLst/>
            <a:ahLst/>
            <a:cxnLst/>
            <a:rect r="r" b="b" t="t" l="l"/>
            <a:pathLst>
              <a:path h="453722" w="8318231">
                <a:moveTo>
                  <a:pt x="0" y="0"/>
                </a:moveTo>
                <a:lnTo>
                  <a:pt x="8318232" y="0"/>
                </a:lnTo>
                <a:lnTo>
                  <a:pt x="8318232" y="453722"/>
                </a:lnTo>
                <a:lnTo>
                  <a:pt x="0" y="4537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469498" y="1780673"/>
            <a:ext cx="15349005" cy="6725655"/>
          </a:xfrm>
          <a:custGeom>
            <a:avLst/>
            <a:gdLst/>
            <a:ahLst/>
            <a:cxnLst/>
            <a:rect r="r" b="b" t="t" l="l"/>
            <a:pathLst>
              <a:path h="6725655" w="15349005">
                <a:moveTo>
                  <a:pt x="0" y="0"/>
                </a:moveTo>
                <a:lnTo>
                  <a:pt x="15349004" y="0"/>
                </a:lnTo>
                <a:lnTo>
                  <a:pt x="15349004" y="6725654"/>
                </a:lnTo>
                <a:lnTo>
                  <a:pt x="0" y="67256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5190801" y="6917975"/>
            <a:ext cx="3692695" cy="5542507"/>
          </a:xfrm>
          <a:custGeom>
            <a:avLst/>
            <a:gdLst/>
            <a:ahLst/>
            <a:cxnLst/>
            <a:rect r="r" b="b" t="t" l="l"/>
            <a:pathLst>
              <a:path h="5542507" w="3692695">
                <a:moveTo>
                  <a:pt x="0" y="0"/>
                </a:moveTo>
                <a:lnTo>
                  <a:pt x="3692696" y="0"/>
                </a:lnTo>
                <a:lnTo>
                  <a:pt x="3692696" y="5542507"/>
                </a:lnTo>
                <a:lnTo>
                  <a:pt x="0" y="5542507"/>
                </a:lnTo>
                <a:lnTo>
                  <a:pt x="0" y="0"/>
                </a:lnTo>
                <a:close/>
              </a:path>
            </a:pathLst>
          </a:custGeom>
          <a:blipFill>
            <a:blip r:embed="rId10"/>
            <a:stretch>
              <a:fillRect l="0" t="0" r="0" b="0"/>
            </a:stretch>
          </a:blipFill>
        </p:spPr>
      </p:sp>
      <p:sp>
        <p:nvSpPr>
          <p:cNvPr name="Freeform 10" id="10"/>
          <p:cNvSpPr/>
          <p:nvPr/>
        </p:nvSpPr>
        <p:spPr>
          <a:xfrm flipH="true" flipV="false" rot="5828006">
            <a:off x="-530941" y="-3688587"/>
            <a:ext cx="5482971" cy="8229600"/>
          </a:xfrm>
          <a:custGeom>
            <a:avLst/>
            <a:gdLst/>
            <a:ahLst/>
            <a:cxnLst/>
            <a:rect r="r" b="b" t="t" l="l"/>
            <a:pathLst>
              <a:path h="8229600" w="5482971">
                <a:moveTo>
                  <a:pt x="5482971" y="0"/>
                </a:moveTo>
                <a:lnTo>
                  <a:pt x="0" y="0"/>
                </a:lnTo>
                <a:lnTo>
                  <a:pt x="0" y="8229600"/>
                </a:lnTo>
                <a:lnTo>
                  <a:pt x="5482971" y="8229600"/>
                </a:lnTo>
                <a:lnTo>
                  <a:pt x="5482971" y="0"/>
                </a:lnTo>
                <a:close/>
              </a:path>
            </a:pathLst>
          </a:custGeom>
          <a:blipFill>
            <a:blip r:embed="rId11"/>
            <a:stretch>
              <a:fillRect l="0" t="0" r="0" b="0"/>
            </a:stretch>
          </a:blipFill>
        </p:spPr>
      </p:sp>
      <p:sp>
        <p:nvSpPr>
          <p:cNvPr name="Freeform 11" id="11"/>
          <p:cNvSpPr/>
          <p:nvPr/>
        </p:nvSpPr>
        <p:spPr>
          <a:xfrm flipH="false" flipV="false" rot="2509798">
            <a:off x="305174" y="6085585"/>
            <a:ext cx="2787506" cy="3116866"/>
          </a:xfrm>
          <a:custGeom>
            <a:avLst/>
            <a:gdLst/>
            <a:ahLst/>
            <a:cxnLst/>
            <a:rect r="r" b="b" t="t" l="l"/>
            <a:pathLst>
              <a:path h="3116866" w="2787506">
                <a:moveTo>
                  <a:pt x="0" y="0"/>
                </a:moveTo>
                <a:lnTo>
                  <a:pt x="2787506" y="0"/>
                </a:lnTo>
                <a:lnTo>
                  <a:pt x="2787506" y="3116866"/>
                </a:lnTo>
                <a:lnTo>
                  <a:pt x="0" y="3116866"/>
                </a:lnTo>
                <a:lnTo>
                  <a:pt x="0" y="0"/>
                </a:lnTo>
                <a:close/>
              </a:path>
            </a:pathLst>
          </a:custGeom>
          <a:blipFill>
            <a:blip r:embed="rId12"/>
            <a:stretch>
              <a:fillRect l="0" t="0" r="0" b="0"/>
            </a:stretch>
          </a:blipFill>
        </p:spPr>
      </p:sp>
      <p:sp>
        <p:nvSpPr>
          <p:cNvPr name="TextBox 12" id="12"/>
          <p:cNvSpPr txBox="true"/>
          <p:nvPr/>
        </p:nvSpPr>
        <p:spPr>
          <a:xfrm rot="0">
            <a:off x="4812850" y="3165090"/>
            <a:ext cx="8662300" cy="2939836"/>
          </a:xfrm>
          <a:prstGeom prst="rect">
            <a:avLst/>
          </a:prstGeom>
        </p:spPr>
        <p:txBody>
          <a:bodyPr anchor="t" rtlCol="false" tIns="0" lIns="0" bIns="0" rIns="0">
            <a:spAutoFit/>
          </a:bodyPr>
          <a:lstStyle/>
          <a:p>
            <a:pPr algn="ctr">
              <a:lnSpc>
                <a:spcPts val="11461"/>
              </a:lnSpc>
            </a:pPr>
            <a:r>
              <a:rPr lang="en-US" sz="9966">
                <a:solidFill>
                  <a:srgbClr val="5D3E18"/>
                </a:solidFill>
                <a:latin typeface="Stella"/>
              </a:rPr>
              <a:t>MATERI PEMBAHASAN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CDAC4"/>
        </a:solidFill>
      </p:bgPr>
    </p:bg>
    <p:spTree>
      <p:nvGrpSpPr>
        <p:cNvPr id="1" name=""/>
        <p:cNvGrpSpPr/>
        <p:nvPr/>
      </p:nvGrpSpPr>
      <p:grpSpPr>
        <a:xfrm>
          <a:off x="0" y="0"/>
          <a:ext cx="0" cy="0"/>
          <a:chOff x="0" y="0"/>
          <a:chExt cx="0" cy="0"/>
        </a:xfrm>
      </p:grpSpPr>
      <p:sp>
        <p:nvSpPr>
          <p:cNvPr name="Freeform 2" id="2"/>
          <p:cNvSpPr/>
          <p:nvPr/>
        </p:nvSpPr>
        <p:spPr>
          <a:xfrm flipH="false" flipV="false" rot="0">
            <a:off x="4607248" y="1267908"/>
            <a:ext cx="9073504" cy="1105318"/>
          </a:xfrm>
          <a:custGeom>
            <a:avLst/>
            <a:gdLst/>
            <a:ahLst/>
            <a:cxnLst/>
            <a:rect r="r" b="b" t="t" l="l"/>
            <a:pathLst>
              <a:path h="1105318" w="9073504">
                <a:moveTo>
                  <a:pt x="0" y="0"/>
                </a:moveTo>
                <a:lnTo>
                  <a:pt x="9073504" y="0"/>
                </a:lnTo>
                <a:lnTo>
                  <a:pt x="9073504" y="1105318"/>
                </a:lnTo>
                <a:lnTo>
                  <a:pt x="0" y="11053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594905">
            <a:off x="-10127245" y="2003504"/>
            <a:ext cx="13106715" cy="13650802"/>
          </a:xfrm>
          <a:custGeom>
            <a:avLst/>
            <a:gdLst/>
            <a:ahLst/>
            <a:cxnLst/>
            <a:rect r="r" b="b" t="t" l="l"/>
            <a:pathLst>
              <a:path h="13650802" w="13106715">
                <a:moveTo>
                  <a:pt x="0" y="0"/>
                </a:moveTo>
                <a:lnTo>
                  <a:pt x="13106715" y="0"/>
                </a:lnTo>
                <a:lnTo>
                  <a:pt x="13106715" y="13650802"/>
                </a:lnTo>
                <a:lnTo>
                  <a:pt x="0" y="13650802"/>
                </a:lnTo>
                <a:lnTo>
                  <a:pt x="0" y="0"/>
                </a:lnTo>
                <a:close/>
              </a:path>
            </a:pathLst>
          </a:custGeom>
          <a:blipFill>
            <a:blip r:embed="rId4">
              <a:alphaModFix amt="28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506492">
            <a:off x="-88866" y="6804750"/>
            <a:ext cx="4864890" cy="7301899"/>
          </a:xfrm>
          <a:custGeom>
            <a:avLst/>
            <a:gdLst/>
            <a:ahLst/>
            <a:cxnLst/>
            <a:rect r="r" b="b" t="t" l="l"/>
            <a:pathLst>
              <a:path h="7301899" w="4864890">
                <a:moveTo>
                  <a:pt x="0" y="0"/>
                </a:moveTo>
                <a:lnTo>
                  <a:pt x="4864890" y="0"/>
                </a:lnTo>
                <a:lnTo>
                  <a:pt x="4864890" y="7301899"/>
                </a:lnTo>
                <a:lnTo>
                  <a:pt x="0" y="7301899"/>
                </a:lnTo>
                <a:lnTo>
                  <a:pt x="0" y="0"/>
                </a:lnTo>
                <a:close/>
              </a:path>
            </a:pathLst>
          </a:custGeom>
          <a:blipFill>
            <a:blip r:embed="rId6"/>
            <a:stretch>
              <a:fillRect l="0" t="0" r="0" b="0"/>
            </a:stretch>
          </a:blipFill>
        </p:spPr>
      </p:sp>
      <p:sp>
        <p:nvSpPr>
          <p:cNvPr name="Freeform 5" id="5"/>
          <p:cNvSpPr/>
          <p:nvPr/>
        </p:nvSpPr>
        <p:spPr>
          <a:xfrm flipH="false" flipV="false" rot="6830502">
            <a:off x="15361082" y="98054"/>
            <a:ext cx="2418434" cy="2687149"/>
          </a:xfrm>
          <a:custGeom>
            <a:avLst/>
            <a:gdLst/>
            <a:ahLst/>
            <a:cxnLst/>
            <a:rect r="r" b="b" t="t" l="l"/>
            <a:pathLst>
              <a:path h="2687149" w="2418434">
                <a:moveTo>
                  <a:pt x="0" y="0"/>
                </a:moveTo>
                <a:lnTo>
                  <a:pt x="2418435" y="0"/>
                </a:lnTo>
                <a:lnTo>
                  <a:pt x="2418435" y="2687149"/>
                </a:lnTo>
                <a:lnTo>
                  <a:pt x="0" y="2687149"/>
                </a:lnTo>
                <a:lnTo>
                  <a:pt x="0" y="0"/>
                </a:lnTo>
                <a:close/>
              </a:path>
            </a:pathLst>
          </a:custGeom>
          <a:blipFill>
            <a:blip r:embed="rId7"/>
            <a:stretch>
              <a:fillRect l="0" t="0" r="0" b="0"/>
            </a:stretch>
          </a:blipFill>
        </p:spPr>
      </p:sp>
      <p:sp>
        <p:nvSpPr>
          <p:cNvPr name="Freeform 6" id="6"/>
          <p:cNvSpPr/>
          <p:nvPr/>
        </p:nvSpPr>
        <p:spPr>
          <a:xfrm flipH="false" flipV="false" rot="0">
            <a:off x="5793883" y="8846534"/>
            <a:ext cx="16230600" cy="2880932"/>
          </a:xfrm>
          <a:custGeom>
            <a:avLst/>
            <a:gdLst/>
            <a:ahLst/>
            <a:cxnLst/>
            <a:rect r="r" b="b" t="t" l="l"/>
            <a:pathLst>
              <a:path h="2880932" w="16230600">
                <a:moveTo>
                  <a:pt x="0" y="0"/>
                </a:moveTo>
                <a:lnTo>
                  <a:pt x="16230600" y="0"/>
                </a:lnTo>
                <a:lnTo>
                  <a:pt x="16230600" y="2880932"/>
                </a:lnTo>
                <a:lnTo>
                  <a:pt x="0" y="2880932"/>
                </a:lnTo>
                <a:lnTo>
                  <a:pt x="0" y="0"/>
                </a:lnTo>
                <a:close/>
              </a:path>
            </a:pathLst>
          </a:custGeom>
          <a:blipFill>
            <a:blip r:embed="rId8"/>
            <a:stretch>
              <a:fillRect l="0" t="0" r="0" b="0"/>
            </a:stretch>
          </a:blipFill>
        </p:spPr>
      </p:sp>
      <p:sp>
        <p:nvSpPr>
          <p:cNvPr name="TextBox 7" id="7"/>
          <p:cNvSpPr txBox="true"/>
          <p:nvPr/>
        </p:nvSpPr>
        <p:spPr>
          <a:xfrm rot="0">
            <a:off x="2913500" y="2820790"/>
            <a:ext cx="13273137" cy="5511504"/>
          </a:xfrm>
          <a:prstGeom prst="rect">
            <a:avLst/>
          </a:prstGeom>
        </p:spPr>
        <p:txBody>
          <a:bodyPr anchor="t" rtlCol="false" tIns="0" lIns="0" bIns="0" rIns="0">
            <a:spAutoFit/>
          </a:bodyPr>
          <a:lstStyle/>
          <a:p>
            <a:pPr algn="just">
              <a:lnSpc>
                <a:spcPts val="4391"/>
              </a:lnSpc>
            </a:pPr>
            <a:r>
              <a:rPr lang="en-US" sz="3136">
                <a:solidFill>
                  <a:srgbClr val="000000"/>
                </a:solidFill>
                <a:latin typeface="Alice"/>
              </a:rPr>
              <a:t>       Model SDLC (Software Development Life Cycle) waterfall adalah model pengembangan perangkat lunak yang linear dan berurutan. Metode ini memberikan pendekatan-pendekatan sistematis dan berurutan bagi pengembangan sistem informasi.</a:t>
            </a:r>
          </a:p>
          <a:p>
            <a:pPr algn="just">
              <a:lnSpc>
                <a:spcPts val="4391"/>
              </a:lnSpc>
            </a:pPr>
          </a:p>
          <a:p>
            <a:pPr algn="just">
              <a:lnSpc>
                <a:spcPts val="4391"/>
              </a:lnSpc>
            </a:pPr>
            <a:r>
              <a:rPr lang="en-US" sz="3136">
                <a:solidFill>
                  <a:srgbClr val="000000"/>
                </a:solidFill>
                <a:latin typeface="Alice"/>
              </a:rPr>
              <a:t>      Model ini terdiri dari beberapa tahap, dan setiap tahap dimulai setelah tahap sebelumnya selesai. Model ini digunakan untuk mengembangkan perangkat lunak yang besar dan kompleks, di mana setiap tahap memerlukan waktu yang cukup lama dan memerlukan pengujian yang cermat sebelum melanjutkan ke tahap berikut</a:t>
            </a:r>
          </a:p>
        </p:txBody>
      </p:sp>
      <p:grpSp>
        <p:nvGrpSpPr>
          <p:cNvPr name="Group 8" id="8"/>
          <p:cNvGrpSpPr/>
          <p:nvPr/>
        </p:nvGrpSpPr>
        <p:grpSpPr>
          <a:xfrm rot="0">
            <a:off x="451565" y="451565"/>
            <a:ext cx="990063" cy="990063"/>
            <a:chOff x="0" y="0"/>
            <a:chExt cx="812800" cy="812800"/>
          </a:xfrm>
        </p:grpSpPr>
        <p:sp>
          <p:nvSpPr>
            <p:cNvPr name="Freeform 9" id="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28E5C"/>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5793883" y="1144383"/>
            <a:ext cx="6700234" cy="1190444"/>
          </a:xfrm>
          <a:prstGeom prst="rect">
            <a:avLst/>
          </a:prstGeom>
        </p:spPr>
        <p:txBody>
          <a:bodyPr anchor="t" rtlCol="false" tIns="0" lIns="0" bIns="0" rIns="0">
            <a:spAutoFit/>
          </a:bodyPr>
          <a:lstStyle/>
          <a:p>
            <a:pPr algn="ctr">
              <a:lnSpc>
                <a:spcPts val="9459"/>
              </a:lnSpc>
            </a:pPr>
            <a:r>
              <a:rPr lang="en-US" sz="6757">
                <a:solidFill>
                  <a:srgbClr val="5D3E18"/>
                </a:solidFill>
                <a:latin typeface="Stella"/>
              </a:rPr>
              <a:t>PENGERTIAN</a:t>
            </a:r>
          </a:p>
        </p:txBody>
      </p:sp>
      <p:sp>
        <p:nvSpPr>
          <p:cNvPr name="TextBox 12" id="12"/>
          <p:cNvSpPr txBox="true"/>
          <p:nvPr/>
        </p:nvSpPr>
        <p:spPr>
          <a:xfrm rot="0">
            <a:off x="637258" y="487975"/>
            <a:ext cx="618679" cy="779933"/>
          </a:xfrm>
          <a:prstGeom prst="rect">
            <a:avLst/>
          </a:prstGeom>
        </p:spPr>
        <p:txBody>
          <a:bodyPr anchor="t" rtlCol="false" tIns="0" lIns="0" bIns="0" rIns="0">
            <a:spAutoFit/>
          </a:bodyPr>
          <a:lstStyle/>
          <a:p>
            <a:pPr algn="ctr">
              <a:lnSpc>
                <a:spcPts val="6361"/>
              </a:lnSpc>
            </a:pPr>
            <a:r>
              <a:rPr lang="en-US" sz="4543">
                <a:solidFill>
                  <a:srgbClr val="FFFFFF"/>
                </a:solidFill>
                <a:latin typeface="Alice"/>
              </a:rPr>
              <a:t>03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CDAC4"/>
        </a:solidFill>
      </p:bgPr>
    </p:bg>
    <p:spTree>
      <p:nvGrpSpPr>
        <p:cNvPr id="1" name=""/>
        <p:cNvGrpSpPr/>
        <p:nvPr/>
      </p:nvGrpSpPr>
      <p:grpSpPr>
        <a:xfrm>
          <a:off x="0" y="0"/>
          <a:ext cx="0" cy="0"/>
          <a:chOff x="0" y="0"/>
          <a:chExt cx="0" cy="0"/>
        </a:xfrm>
      </p:grpSpPr>
      <p:sp>
        <p:nvSpPr>
          <p:cNvPr name="Freeform 2" id="2"/>
          <p:cNvSpPr/>
          <p:nvPr/>
        </p:nvSpPr>
        <p:spPr>
          <a:xfrm flipH="false" flipV="false" rot="0">
            <a:off x="4607248" y="1267908"/>
            <a:ext cx="9073504" cy="1105318"/>
          </a:xfrm>
          <a:custGeom>
            <a:avLst/>
            <a:gdLst/>
            <a:ahLst/>
            <a:cxnLst/>
            <a:rect r="r" b="b" t="t" l="l"/>
            <a:pathLst>
              <a:path h="1105318" w="9073504">
                <a:moveTo>
                  <a:pt x="0" y="0"/>
                </a:moveTo>
                <a:lnTo>
                  <a:pt x="9073504" y="0"/>
                </a:lnTo>
                <a:lnTo>
                  <a:pt x="9073504" y="1105318"/>
                </a:lnTo>
                <a:lnTo>
                  <a:pt x="0" y="11053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594905">
            <a:off x="-10127245" y="2003504"/>
            <a:ext cx="13106715" cy="13650802"/>
          </a:xfrm>
          <a:custGeom>
            <a:avLst/>
            <a:gdLst/>
            <a:ahLst/>
            <a:cxnLst/>
            <a:rect r="r" b="b" t="t" l="l"/>
            <a:pathLst>
              <a:path h="13650802" w="13106715">
                <a:moveTo>
                  <a:pt x="0" y="0"/>
                </a:moveTo>
                <a:lnTo>
                  <a:pt x="13106715" y="0"/>
                </a:lnTo>
                <a:lnTo>
                  <a:pt x="13106715" y="13650802"/>
                </a:lnTo>
                <a:lnTo>
                  <a:pt x="0" y="13650802"/>
                </a:lnTo>
                <a:lnTo>
                  <a:pt x="0" y="0"/>
                </a:lnTo>
                <a:close/>
              </a:path>
            </a:pathLst>
          </a:custGeom>
          <a:blipFill>
            <a:blip r:embed="rId4">
              <a:alphaModFix amt="28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506492">
            <a:off x="-88866" y="6804750"/>
            <a:ext cx="4864890" cy="7301899"/>
          </a:xfrm>
          <a:custGeom>
            <a:avLst/>
            <a:gdLst/>
            <a:ahLst/>
            <a:cxnLst/>
            <a:rect r="r" b="b" t="t" l="l"/>
            <a:pathLst>
              <a:path h="7301899" w="4864890">
                <a:moveTo>
                  <a:pt x="0" y="0"/>
                </a:moveTo>
                <a:lnTo>
                  <a:pt x="4864890" y="0"/>
                </a:lnTo>
                <a:lnTo>
                  <a:pt x="4864890" y="7301899"/>
                </a:lnTo>
                <a:lnTo>
                  <a:pt x="0" y="7301899"/>
                </a:lnTo>
                <a:lnTo>
                  <a:pt x="0" y="0"/>
                </a:lnTo>
                <a:close/>
              </a:path>
            </a:pathLst>
          </a:custGeom>
          <a:blipFill>
            <a:blip r:embed="rId6"/>
            <a:stretch>
              <a:fillRect l="0" t="0" r="0" b="0"/>
            </a:stretch>
          </a:blipFill>
        </p:spPr>
      </p:sp>
      <p:sp>
        <p:nvSpPr>
          <p:cNvPr name="Freeform 5" id="5"/>
          <p:cNvSpPr/>
          <p:nvPr/>
        </p:nvSpPr>
        <p:spPr>
          <a:xfrm flipH="false" flipV="false" rot="6830502">
            <a:off x="15361082" y="98054"/>
            <a:ext cx="2418434" cy="2687149"/>
          </a:xfrm>
          <a:custGeom>
            <a:avLst/>
            <a:gdLst/>
            <a:ahLst/>
            <a:cxnLst/>
            <a:rect r="r" b="b" t="t" l="l"/>
            <a:pathLst>
              <a:path h="2687149" w="2418434">
                <a:moveTo>
                  <a:pt x="0" y="0"/>
                </a:moveTo>
                <a:lnTo>
                  <a:pt x="2418435" y="0"/>
                </a:lnTo>
                <a:lnTo>
                  <a:pt x="2418435" y="2687149"/>
                </a:lnTo>
                <a:lnTo>
                  <a:pt x="0" y="2687149"/>
                </a:lnTo>
                <a:lnTo>
                  <a:pt x="0" y="0"/>
                </a:lnTo>
                <a:close/>
              </a:path>
            </a:pathLst>
          </a:custGeom>
          <a:blipFill>
            <a:blip r:embed="rId7"/>
            <a:stretch>
              <a:fillRect l="0" t="0" r="0" b="0"/>
            </a:stretch>
          </a:blipFill>
        </p:spPr>
      </p:sp>
      <p:sp>
        <p:nvSpPr>
          <p:cNvPr name="Freeform 6" id="6"/>
          <p:cNvSpPr/>
          <p:nvPr/>
        </p:nvSpPr>
        <p:spPr>
          <a:xfrm flipH="false" flipV="false" rot="0">
            <a:off x="5793883" y="8846534"/>
            <a:ext cx="16230600" cy="2880932"/>
          </a:xfrm>
          <a:custGeom>
            <a:avLst/>
            <a:gdLst/>
            <a:ahLst/>
            <a:cxnLst/>
            <a:rect r="r" b="b" t="t" l="l"/>
            <a:pathLst>
              <a:path h="2880932" w="16230600">
                <a:moveTo>
                  <a:pt x="0" y="0"/>
                </a:moveTo>
                <a:lnTo>
                  <a:pt x="16230600" y="0"/>
                </a:lnTo>
                <a:lnTo>
                  <a:pt x="16230600" y="2880932"/>
                </a:lnTo>
                <a:lnTo>
                  <a:pt x="0" y="2880932"/>
                </a:lnTo>
                <a:lnTo>
                  <a:pt x="0" y="0"/>
                </a:lnTo>
                <a:close/>
              </a:path>
            </a:pathLst>
          </a:custGeom>
          <a:blipFill>
            <a:blip r:embed="rId8"/>
            <a:stretch>
              <a:fillRect l="0" t="0" r="0" b="0"/>
            </a:stretch>
          </a:blipFill>
        </p:spPr>
      </p:sp>
      <p:grpSp>
        <p:nvGrpSpPr>
          <p:cNvPr name="Group 7" id="7"/>
          <p:cNvGrpSpPr/>
          <p:nvPr/>
        </p:nvGrpSpPr>
        <p:grpSpPr>
          <a:xfrm rot="0">
            <a:off x="451565" y="451565"/>
            <a:ext cx="990063" cy="990063"/>
            <a:chOff x="0" y="0"/>
            <a:chExt cx="812800" cy="812800"/>
          </a:xfrm>
        </p:grpSpPr>
        <p:sp>
          <p:nvSpPr>
            <p:cNvPr name="Freeform 8" id="8"/>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28E5C"/>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4061977" y="2765938"/>
            <a:ext cx="10460844" cy="6080596"/>
          </a:xfrm>
          <a:custGeom>
            <a:avLst/>
            <a:gdLst/>
            <a:ahLst/>
            <a:cxnLst/>
            <a:rect r="r" b="b" t="t" l="l"/>
            <a:pathLst>
              <a:path h="6080596" w="10460844">
                <a:moveTo>
                  <a:pt x="0" y="0"/>
                </a:moveTo>
                <a:lnTo>
                  <a:pt x="10460843" y="0"/>
                </a:lnTo>
                <a:lnTo>
                  <a:pt x="10460843" y="6080596"/>
                </a:lnTo>
                <a:lnTo>
                  <a:pt x="0" y="6080596"/>
                </a:lnTo>
                <a:lnTo>
                  <a:pt x="0" y="0"/>
                </a:lnTo>
                <a:close/>
              </a:path>
            </a:pathLst>
          </a:custGeom>
          <a:blipFill>
            <a:blip r:embed="rId9"/>
            <a:stretch>
              <a:fillRect l="0" t="0" r="0" b="0"/>
            </a:stretch>
          </a:blipFill>
        </p:spPr>
      </p:sp>
      <p:sp>
        <p:nvSpPr>
          <p:cNvPr name="TextBox 11" id="11"/>
          <p:cNvSpPr txBox="true"/>
          <p:nvPr/>
        </p:nvSpPr>
        <p:spPr>
          <a:xfrm rot="0">
            <a:off x="5340951" y="1144383"/>
            <a:ext cx="6990224" cy="1190444"/>
          </a:xfrm>
          <a:prstGeom prst="rect">
            <a:avLst/>
          </a:prstGeom>
        </p:spPr>
        <p:txBody>
          <a:bodyPr anchor="t" rtlCol="false" tIns="0" lIns="0" bIns="0" rIns="0">
            <a:spAutoFit/>
          </a:bodyPr>
          <a:lstStyle/>
          <a:p>
            <a:pPr algn="ctr">
              <a:lnSpc>
                <a:spcPts val="9459"/>
              </a:lnSpc>
            </a:pPr>
            <a:r>
              <a:rPr lang="en-US" sz="6757">
                <a:solidFill>
                  <a:srgbClr val="5D3E18"/>
                </a:solidFill>
                <a:latin typeface="Stella"/>
              </a:rPr>
              <a:t>METODE WATERFALL</a:t>
            </a:r>
          </a:p>
        </p:txBody>
      </p:sp>
      <p:sp>
        <p:nvSpPr>
          <p:cNvPr name="TextBox 12" id="12"/>
          <p:cNvSpPr txBox="true"/>
          <p:nvPr/>
        </p:nvSpPr>
        <p:spPr>
          <a:xfrm rot="0">
            <a:off x="636142" y="487975"/>
            <a:ext cx="620911" cy="779933"/>
          </a:xfrm>
          <a:prstGeom prst="rect">
            <a:avLst/>
          </a:prstGeom>
        </p:spPr>
        <p:txBody>
          <a:bodyPr anchor="t" rtlCol="false" tIns="0" lIns="0" bIns="0" rIns="0">
            <a:spAutoFit/>
          </a:bodyPr>
          <a:lstStyle/>
          <a:p>
            <a:pPr algn="ctr">
              <a:lnSpc>
                <a:spcPts val="6361"/>
              </a:lnSpc>
            </a:pPr>
            <a:r>
              <a:rPr lang="en-US" sz="4543">
                <a:solidFill>
                  <a:srgbClr val="FFFFFF"/>
                </a:solidFill>
                <a:latin typeface="Alice"/>
              </a:rPr>
              <a:t>02</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CDAC4"/>
        </a:solidFill>
      </p:bgPr>
    </p:bg>
    <p:spTree>
      <p:nvGrpSpPr>
        <p:cNvPr id="1" name=""/>
        <p:cNvGrpSpPr/>
        <p:nvPr/>
      </p:nvGrpSpPr>
      <p:grpSpPr>
        <a:xfrm>
          <a:off x="0" y="0"/>
          <a:ext cx="0" cy="0"/>
          <a:chOff x="0" y="0"/>
          <a:chExt cx="0" cy="0"/>
        </a:xfrm>
      </p:grpSpPr>
      <p:sp>
        <p:nvSpPr>
          <p:cNvPr name="Freeform 2" id="2"/>
          <p:cNvSpPr/>
          <p:nvPr/>
        </p:nvSpPr>
        <p:spPr>
          <a:xfrm flipH="false" flipV="false" rot="10206804">
            <a:off x="-2321417" y="-1440466"/>
            <a:ext cx="16230600" cy="2880932"/>
          </a:xfrm>
          <a:custGeom>
            <a:avLst/>
            <a:gdLst/>
            <a:ahLst/>
            <a:cxnLst/>
            <a:rect r="r" b="b" t="t" l="l"/>
            <a:pathLst>
              <a:path h="2880932" w="16230600">
                <a:moveTo>
                  <a:pt x="0" y="0"/>
                </a:moveTo>
                <a:lnTo>
                  <a:pt x="16230600" y="0"/>
                </a:lnTo>
                <a:lnTo>
                  <a:pt x="16230600" y="2880932"/>
                </a:lnTo>
                <a:lnTo>
                  <a:pt x="0" y="2880932"/>
                </a:lnTo>
                <a:lnTo>
                  <a:pt x="0" y="0"/>
                </a:lnTo>
                <a:close/>
              </a:path>
            </a:pathLst>
          </a:custGeom>
          <a:blipFill>
            <a:blip r:embed="rId2"/>
            <a:stretch>
              <a:fillRect l="0" t="0" r="0" b="0"/>
            </a:stretch>
          </a:blipFill>
        </p:spPr>
      </p:sp>
      <p:sp>
        <p:nvSpPr>
          <p:cNvPr name="Freeform 3" id="3"/>
          <p:cNvSpPr/>
          <p:nvPr/>
        </p:nvSpPr>
        <p:spPr>
          <a:xfrm flipH="false" flipV="false" rot="0">
            <a:off x="4607248" y="1267908"/>
            <a:ext cx="9073504" cy="1105318"/>
          </a:xfrm>
          <a:custGeom>
            <a:avLst/>
            <a:gdLst/>
            <a:ahLst/>
            <a:cxnLst/>
            <a:rect r="r" b="b" t="t" l="l"/>
            <a:pathLst>
              <a:path h="1105318" w="9073504">
                <a:moveTo>
                  <a:pt x="0" y="0"/>
                </a:moveTo>
                <a:lnTo>
                  <a:pt x="9073504" y="0"/>
                </a:lnTo>
                <a:lnTo>
                  <a:pt x="9073504" y="1105318"/>
                </a:lnTo>
                <a:lnTo>
                  <a:pt x="0" y="11053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648859">
            <a:off x="-1941390" y="9272282"/>
            <a:ext cx="11438358" cy="2029436"/>
          </a:xfrm>
          <a:custGeom>
            <a:avLst/>
            <a:gdLst/>
            <a:ahLst/>
            <a:cxnLst/>
            <a:rect r="r" b="b" t="t" l="l"/>
            <a:pathLst>
              <a:path h="2029436" w="11438358">
                <a:moveTo>
                  <a:pt x="0" y="0"/>
                </a:moveTo>
                <a:lnTo>
                  <a:pt x="11438359" y="0"/>
                </a:lnTo>
                <a:lnTo>
                  <a:pt x="11438359" y="2029436"/>
                </a:lnTo>
                <a:lnTo>
                  <a:pt x="0" y="2029436"/>
                </a:lnTo>
                <a:lnTo>
                  <a:pt x="0" y="0"/>
                </a:lnTo>
                <a:close/>
              </a:path>
            </a:pathLst>
          </a:custGeom>
          <a:blipFill>
            <a:blip r:embed="rId5">
              <a:alphaModFix amt="28000"/>
              <a:extLst>
                <a:ext uri="{96DAC541-7B7A-43D3-8B79-37D633B846F1}">
                  <asvg:svgBlip xmlns:asvg="http://schemas.microsoft.com/office/drawing/2016/SVG/main" r:embed="rId6"/>
                </a:ext>
              </a:extLst>
            </a:blip>
            <a:stretch>
              <a:fillRect l="0" t="0" r="0" b="-487019"/>
            </a:stretch>
          </a:blipFill>
        </p:spPr>
      </p:sp>
      <p:grpSp>
        <p:nvGrpSpPr>
          <p:cNvPr name="Group 5" id="5"/>
          <p:cNvGrpSpPr/>
          <p:nvPr/>
        </p:nvGrpSpPr>
        <p:grpSpPr>
          <a:xfrm rot="0">
            <a:off x="16764268" y="316244"/>
            <a:ext cx="990063" cy="990063"/>
            <a:chOff x="0" y="0"/>
            <a:chExt cx="812800" cy="812800"/>
          </a:xfrm>
        </p:grpSpPr>
        <p:sp>
          <p:nvSpPr>
            <p:cNvPr name="Freeform 6" id="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28E5C"/>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764268" y="4801158"/>
            <a:ext cx="3621024" cy="8229600"/>
          </a:xfrm>
          <a:custGeom>
            <a:avLst/>
            <a:gdLst/>
            <a:ahLst/>
            <a:cxnLst/>
            <a:rect r="r" b="b" t="t" l="l"/>
            <a:pathLst>
              <a:path h="8229600" w="3621024">
                <a:moveTo>
                  <a:pt x="0" y="0"/>
                </a:moveTo>
                <a:lnTo>
                  <a:pt x="3621024" y="0"/>
                </a:lnTo>
                <a:lnTo>
                  <a:pt x="3621024" y="8229600"/>
                </a:lnTo>
                <a:lnTo>
                  <a:pt x="0" y="8229600"/>
                </a:lnTo>
                <a:lnTo>
                  <a:pt x="0" y="0"/>
                </a:lnTo>
                <a:close/>
              </a:path>
            </a:pathLst>
          </a:custGeom>
          <a:blipFill>
            <a:blip r:embed="rId7"/>
            <a:stretch>
              <a:fillRect l="0" t="0" r="0" b="0"/>
            </a:stretch>
          </a:blipFill>
        </p:spPr>
      </p:sp>
      <p:sp>
        <p:nvSpPr>
          <p:cNvPr name="Freeform 9" id="9"/>
          <p:cNvSpPr/>
          <p:nvPr/>
        </p:nvSpPr>
        <p:spPr>
          <a:xfrm flipH="false" flipV="false" rot="0">
            <a:off x="-972910" y="6702928"/>
            <a:ext cx="3159101" cy="4426061"/>
          </a:xfrm>
          <a:custGeom>
            <a:avLst/>
            <a:gdLst/>
            <a:ahLst/>
            <a:cxnLst/>
            <a:rect r="r" b="b" t="t" l="l"/>
            <a:pathLst>
              <a:path h="4426061" w="3159101">
                <a:moveTo>
                  <a:pt x="0" y="0"/>
                </a:moveTo>
                <a:lnTo>
                  <a:pt x="3159101" y="0"/>
                </a:lnTo>
                <a:lnTo>
                  <a:pt x="3159101" y="4426061"/>
                </a:lnTo>
                <a:lnTo>
                  <a:pt x="0" y="4426061"/>
                </a:lnTo>
                <a:lnTo>
                  <a:pt x="0" y="0"/>
                </a:lnTo>
                <a:close/>
              </a:path>
            </a:pathLst>
          </a:custGeom>
          <a:blipFill>
            <a:blip r:embed="rId8"/>
            <a:stretch>
              <a:fillRect l="0" t="0" r="0" b="0"/>
            </a:stretch>
          </a:blipFill>
        </p:spPr>
      </p:sp>
      <p:sp>
        <p:nvSpPr>
          <p:cNvPr name="Freeform 10" id="10"/>
          <p:cNvSpPr/>
          <p:nvPr/>
        </p:nvSpPr>
        <p:spPr>
          <a:xfrm flipH="false" flipV="false" rot="2545108">
            <a:off x="15844376" y="3278242"/>
            <a:ext cx="2211245" cy="2139379"/>
          </a:xfrm>
          <a:custGeom>
            <a:avLst/>
            <a:gdLst/>
            <a:ahLst/>
            <a:cxnLst/>
            <a:rect r="r" b="b" t="t" l="l"/>
            <a:pathLst>
              <a:path h="2139379" w="2211245">
                <a:moveTo>
                  <a:pt x="0" y="0"/>
                </a:moveTo>
                <a:lnTo>
                  <a:pt x="2211244" y="0"/>
                </a:lnTo>
                <a:lnTo>
                  <a:pt x="2211244" y="2139379"/>
                </a:lnTo>
                <a:lnTo>
                  <a:pt x="0" y="2139379"/>
                </a:lnTo>
                <a:lnTo>
                  <a:pt x="0" y="0"/>
                </a:lnTo>
                <a:close/>
              </a:path>
            </a:pathLst>
          </a:custGeom>
          <a:blipFill>
            <a:blip r:embed="rId9"/>
            <a:stretch>
              <a:fillRect l="0" t="0" r="0" b="0"/>
            </a:stretch>
          </a:blipFill>
        </p:spPr>
      </p:sp>
      <p:sp>
        <p:nvSpPr>
          <p:cNvPr name="TextBox 11" id="11"/>
          <p:cNvSpPr txBox="true"/>
          <p:nvPr/>
        </p:nvSpPr>
        <p:spPr>
          <a:xfrm rot="0">
            <a:off x="2098439" y="2983103"/>
            <a:ext cx="13395846" cy="6063483"/>
          </a:xfrm>
          <a:prstGeom prst="rect">
            <a:avLst/>
          </a:prstGeom>
        </p:spPr>
        <p:txBody>
          <a:bodyPr anchor="t" rtlCol="false" tIns="0" lIns="0" bIns="0" rIns="0">
            <a:spAutoFit/>
          </a:bodyPr>
          <a:lstStyle/>
          <a:p>
            <a:pPr algn="just" marL="677927" indent="-338963" lvl="1">
              <a:lnSpc>
                <a:spcPts val="4396"/>
              </a:lnSpc>
              <a:buFont typeface="Arial"/>
              <a:buChar char="•"/>
            </a:pPr>
            <a:r>
              <a:rPr lang="en-US" sz="3140">
                <a:solidFill>
                  <a:srgbClr val="000000"/>
                </a:solidFill>
                <a:latin typeface="Alice"/>
              </a:rPr>
              <a:t> Analisis kebutuhan: Langkah pertama dari model ini adalah analisis kebutuhan. Tahap ini melibatkan analisis kebutuhan pengguna dan mengumpulkan informasi tentang sistem atau produk yang akan dibuat.</a:t>
            </a:r>
          </a:p>
          <a:p>
            <a:pPr algn="just" marL="677927" indent="-338963" lvl="1">
              <a:lnSpc>
                <a:spcPts val="4396"/>
              </a:lnSpc>
              <a:buFont typeface="Arial"/>
              <a:buChar char="•"/>
            </a:pPr>
            <a:r>
              <a:rPr lang="en-US" sz="3140">
                <a:solidFill>
                  <a:srgbClr val="000000"/>
                </a:solidFill>
                <a:latin typeface="Alice"/>
              </a:rPr>
              <a:t> </a:t>
            </a:r>
            <a:r>
              <a:rPr lang="en-US" sz="3140">
                <a:solidFill>
                  <a:srgbClr val="000000"/>
                </a:solidFill>
                <a:latin typeface="Alice"/>
              </a:rPr>
              <a:t>Perancangan: Tahap kedua adalah perancangan. Di sini, desain sistem atau produk yang akan dibuat dibuat. Ini melibatkan membuat rancangan arsitektur, desain sistem, dan desain detail.</a:t>
            </a:r>
          </a:p>
          <a:p>
            <a:pPr algn="just" marL="677927" indent="-338963" lvl="1">
              <a:lnSpc>
                <a:spcPts val="4396"/>
              </a:lnSpc>
              <a:spcBef>
                <a:spcPct val="0"/>
              </a:spcBef>
              <a:buFont typeface="Arial"/>
              <a:buChar char="•"/>
            </a:pPr>
            <a:r>
              <a:rPr lang="en-US" sz="3140">
                <a:solidFill>
                  <a:srgbClr val="000000"/>
                </a:solidFill>
                <a:latin typeface="Alice"/>
              </a:rPr>
              <a:t>Implementasi: Tahap ketiga adalah implementasi. Di sini, perangkat lunak dibangun berdasarkan rancangan yang dibuat pada tahap sebelumnya.</a:t>
            </a:r>
          </a:p>
          <a:p>
            <a:pPr algn="just">
              <a:lnSpc>
                <a:spcPts val="4396"/>
              </a:lnSpc>
              <a:spcBef>
                <a:spcPct val="0"/>
              </a:spcBef>
            </a:pPr>
          </a:p>
        </p:txBody>
      </p:sp>
      <p:sp>
        <p:nvSpPr>
          <p:cNvPr name="TextBox 12" id="12"/>
          <p:cNvSpPr txBox="true"/>
          <p:nvPr/>
        </p:nvSpPr>
        <p:spPr>
          <a:xfrm rot="0">
            <a:off x="4607248" y="1234291"/>
            <a:ext cx="8378229" cy="1039203"/>
          </a:xfrm>
          <a:prstGeom prst="rect">
            <a:avLst/>
          </a:prstGeom>
        </p:spPr>
        <p:txBody>
          <a:bodyPr anchor="t" rtlCol="false" tIns="0" lIns="0" bIns="0" rIns="0">
            <a:spAutoFit/>
          </a:bodyPr>
          <a:lstStyle/>
          <a:p>
            <a:pPr algn="ctr">
              <a:lnSpc>
                <a:spcPts val="8346"/>
              </a:lnSpc>
            </a:pPr>
            <a:r>
              <a:rPr lang="en-US" sz="5961">
                <a:solidFill>
                  <a:srgbClr val="5D3E18"/>
                </a:solidFill>
                <a:latin typeface="Stella"/>
              </a:rPr>
              <a:t>LANGKAH SDLC WATERFALL</a:t>
            </a:r>
          </a:p>
        </p:txBody>
      </p:sp>
      <p:sp>
        <p:nvSpPr>
          <p:cNvPr name="TextBox 13" id="13"/>
          <p:cNvSpPr txBox="true"/>
          <p:nvPr/>
        </p:nvSpPr>
        <p:spPr>
          <a:xfrm rot="0">
            <a:off x="16947356" y="352654"/>
            <a:ext cx="623888" cy="779933"/>
          </a:xfrm>
          <a:prstGeom prst="rect">
            <a:avLst/>
          </a:prstGeom>
        </p:spPr>
        <p:txBody>
          <a:bodyPr anchor="t" rtlCol="false" tIns="0" lIns="0" bIns="0" rIns="0">
            <a:spAutoFit/>
          </a:bodyPr>
          <a:lstStyle/>
          <a:p>
            <a:pPr algn="ctr">
              <a:lnSpc>
                <a:spcPts val="6361"/>
              </a:lnSpc>
            </a:pPr>
            <a:r>
              <a:rPr lang="en-US" sz="4543">
                <a:solidFill>
                  <a:srgbClr val="FFFFFF"/>
                </a:solidFill>
                <a:latin typeface="Alice"/>
              </a:rPr>
              <a:t>04</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CDAC4"/>
        </a:solidFill>
      </p:bgPr>
    </p:bg>
    <p:spTree>
      <p:nvGrpSpPr>
        <p:cNvPr id="1" name=""/>
        <p:cNvGrpSpPr/>
        <p:nvPr/>
      </p:nvGrpSpPr>
      <p:grpSpPr>
        <a:xfrm>
          <a:off x="0" y="0"/>
          <a:ext cx="0" cy="0"/>
          <a:chOff x="0" y="0"/>
          <a:chExt cx="0" cy="0"/>
        </a:xfrm>
      </p:grpSpPr>
      <p:sp>
        <p:nvSpPr>
          <p:cNvPr name="Freeform 2" id="2"/>
          <p:cNvSpPr/>
          <p:nvPr/>
        </p:nvSpPr>
        <p:spPr>
          <a:xfrm flipH="false" flipV="false" rot="-1772672">
            <a:off x="-1467167" y="-5636886"/>
            <a:ext cx="7445670" cy="7754755"/>
          </a:xfrm>
          <a:custGeom>
            <a:avLst/>
            <a:gdLst/>
            <a:ahLst/>
            <a:cxnLst/>
            <a:rect r="r" b="b" t="t" l="l"/>
            <a:pathLst>
              <a:path h="7754755" w="7445670">
                <a:moveTo>
                  <a:pt x="0" y="0"/>
                </a:moveTo>
                <a:lnTo>
                  <a:pt x="7445670" y="0"/>
                </a:lnTo>
                <a:lnTo>
                  <a:pt x="7445670" y="7754755"/>
                </a:lnTo>
                <a:lnTo>
                  <a:pt x="0" y="7754755"/>
                </a:lnTo>
                <a:lnTo>
                  <a:pt x="0" y="0"/>
                </a:lnTo>
                <a:close/>
              </a:path>
            </a:pathLst>
          </a:custGeom>
          <a:blipFill>
            <a:blip r:embed="rId2">
              <a:alphaModFix amt="28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93986" y="533668"/>
            <a:ext cx="990063" cy="990063"/>
            <a:chOff x="0" y="0"/>
            <a:chExt cx="812800" cy="812800"/>
          </a:xfrm>
        </p:grpSpPr>
        <p:sp>
          <p:nvSpPr>
            <p:cNvPr name="Freeform 4" id="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28E5C"/>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5538913">
            <a:off x="-4784097" y="7401489"/>
            <a:ext cx="10922415" cy="3713621"/>
          </a:xfrm>
          <a:custGeom>
            <a:avLst/>
            <a:gdLst/>
            <a:ahLst/>
            <a:cxnLst/>
            <a:rect r="r" b="b" t="t" l="l"/>
            <a:pathLst>
              <a:path h="3713621" w="10922415">
                <a:moveTo>
                  <a:pt x="0" y="0"/>
                </a:moveTo>
                <a:lnTo>
                  <a:pt x="10922415" y="0"/>
                </a:lnTo>
                <a:lnTo>
                  <a:pt x="10922415" y="3713622"/>
                </a:lnTo>
                <a:lnTo>
                  <a:pt x="0" y="3713622"/>
                </a:lnTo>
                <a:lnTo>
                  <a:pt x="0" y="0"/>
                </a:lnTo>
                <a:close/>
              </a:path>
            </a:pathLst>
          </a:custGeom>
          <a:blipFill>
            <a:blip r:embed="rId4"/>
            <a:stretch>
              <a:fillRect l="0" t="0" r="0" b="0"/>
            </a:stretch>
          </a:blipFill>
        </p:spPr>
      </p:sp>
      <p:sp>
        <p:nvSpPr>
          <p:cNvPr name="Freeform 7" id="7"/>
          <p:cNvSpPr/>
          <p:nvPr/>
        </p:nvSpPr>
        <p:spPr>
          <a:xfrm flipH="false" flipV="false" rot="766607">
            <a:off x="-636184" y="7732406"/>
            <a:ext cx="4361314" cy="4450321"/>
          </a:xfrm>
          <a:custGeom>
            <a:avLst/>
            <a:gdLst/>
            <a:ahLst/>
            <a:cxnLst/>
            <a:rect r="r" b="b" t="t" l="l"/>
            <a:pathLst>
              <a:path h="4450321" w="4361314">
                <a:moveTo>
                  <a:pt x="0" y="0"/>
                </a:moveTo>
                <a:lnTo>
                  <a:pt x="4361314" y="0"/>
                </a:lnTo>
                <a:lnTo>
                  <a:pt x="4361314" y="4450321"/>
                </a:lnTo>
                <a:lnTo>
                  <a:pt x="0" y="4450321"/>
                </a:lnTo>
                <a:lnTo>
                  <a:pt x="0" y="0"/>
                </a:lnTo>
                <a:close/>
              </a:path>
            </a:pathLst>
          </a:custGeom>
          <a:blipFill>
            <a:blip r:embed="rId5"/>
            <a:stretch>
              <a:fillRect l="0" t="0" r="0" b="0"/>
            </a:stretch>
          </a:blipFill>
        </p:spPr>
      </p:sp>
      <p:sp>
        <p:nvSpPr>
          <p:cNvPr name="Freeform 8" id="8"/>
          <p:cNvSpPr/>
          <p:nvPr/>
        </p:nvSpPr>
        <p:spPr>
          <a:xfrm flipH="false" flipV="false" rot="-5538242">
            <a:off x="9766315" y="3002774"/>
            <a:ext cx="16230600" cy="2880932"/>
          </a:xfrm>
          <a:custGeom>
            <a:avLst/>
            <a:gdLst/>
            <a:ahLst/>
            <a:cxnLst/>
            <a:rect r="r" b="b" t="t" l="l"/>
            <a:pathLst>
              <a:path h="2880932" w="16230600">
                <a:moveTo>
                  <a:pt x="0" y="0"/>
                </a:moveTo>
                <a:lnTo>
                  <a:pt x="16230600" y="0"/>
                </a:lnTo>
                <a:lnTo>
                  <a:pt x="16230600" y="2880932"/>
                </a:lnTo>
                <a:lnTo>
                  <a:pt x="0" y="2880932"/>
                </a:lnTo>
                <a:lnTo>
                  <a:pt x="0" y="0"/>
                </a:lnTo>
                <a:close/>
              </a:path>
            </a:pathLst>
          </a:custGeom>
          <a:blipFill>
            <a:blip r:embed="rId6"/>
            <a:stretch>
              <a:fillRect l="0" t="0" r="0" b="0"/>
            </a:stretch>
          </a:blipFill>
        </p:spPr>
      </p:sp>
      <p:sp>
        <p:nvSpPr>
          <p:cNvPr name="Freeform 9" id="9"/>
          <p:cNvSpPr/>
          <p:nvPr/>
        </p:nvSpPr>
        <p:spPr>
          <a:xfrm flipH="false" flipV="false" rot="0">
            <a:off x="14793061" y="7064113"/>
            <a:ext cx="3164755" cy="5901641"/>
          </a:xfrm>
          <a:custGeom>
            <a:avLst/>
            <a:gdLst/>
            <a:ahLst/>
            <a:cxnLst/>
            <a:rect r="r" b="b" t="t" l="l"/>
            <a:pathLst>
              <a:path h="5901641" w="3164755">
                <a:moveTo>
                  <a:pt x="0" y="0"/>
                </a:moveTo>
                <a:lnTo>
                  <a:pt x="3164754" y="0"/>
                </a:lnTo>
                <a:lnTo>
                  <a:pt x="3164754" y="5901641"/>
                </a:lnTo>
                <a:lnTo>
                  <a:pt x="0" y="5901641"/>
                </a:lnTo>
                <a:lnTo>
                  <a:pt x="0" y="0"/>
                </a:lnTo>
                <a:close/>
              </a:path>
            </a:pathLst>
          </a:custGeom>
          <a:blipFill>
            <a:blip r:embed="rId7"/>
            <a:stretch>
              <a:fillRect l="0" t="0" r="0" b="0"/>
            </a:stretch>
          </a:blipFill>
        </p:spPr>
      </p:sp>
      <p:sp>
        <p:nvSpPr>
          <p:cNvPr name="TextBox 10" id="10"/>
          <p:cNvSpPr txBox="true"/>
          <p:nvPr/>
        </p:nvSpPr>
        <p:spPr>
          <a:xfrm rot="0">
            <a:off x="2781691" y="2192721"/>
            <a:ext cx="13334370" cy="6063483"/>
          </a:xfrm>
          <a:prstGeom prst="rect">
            <a:avLst/>
          </a:prstGeom>
        </p:spPr>
        <p:txBody>
          <a:bodyPr anchor="t" rtlCol="false" tIns="0" lIns="0" bIns="0" rIns="0">
            <a:spAutoFit/>
          </a:bodyPr>
          <a:lstStyle/>
          <a:p>
            <a:pPr algn="just">
              <a:lnSpc>
                <a:spcPts val="4396"/>
              </a:lnSpc>
            </a:pPr>
            <a:r>
              <a:rPr lang="en-US" sz="3140">
                <a:solidFill>
                  <a:srgbClr val="000000"/>
                </a:solidFill>
                <a:latin typeface="Alice"/>
              </a:rPr>
              <a:t>4. Pengujian: Tahap keempat adalah pengujian. Di sini, sistem atau produk yang dibuat diuji untuk memastikan bahwa ia berfungsi sebagaimana mestinya.</a:t>
            </a:r>
          </a:p>
          <a:p>
            <a:pPr algn="just">
              <a:lnSpc>
                <a:spcPts val="4396"/>
              </a:lnSpc>
            </a:pPr>
          </a:p>
          <a:p>
            <a:pPr>
              <a:lnSpc>
                <a:spcPts val="4396"/>
              </a:lnSpc>
            </a:pPr>
            <a:r>
              <a:rPr lang="en-US" sz="3140">
                <a:solidFill>
                  <a:srgbClr val="000000"/>
                </a:solidFill>
                <a:latin typeface="Alice"/>
              </a:rPr>
              <a:t>5.  Verification: Di tahap ini, pengguna atau klien yang langsung melakukan pengujian pada sistem, apakah sistem telah sesuai dengan yang disetujui atau belum sesuai.</a:t>
            </a:r>
          </a:p>
          <a:p>
            <a:pPr>
              <a:lnSpc>
                <a:spcPts val="4396"/>
              </a:lnSpc>
            </a:pPr>
          </a:p>
          <a:p>
            <a:pPr algn="just">
              <a:lnSpc>
                <a:spcPts val="4396"/>
              </a:lnSpc>
            </a:pPr>
            <a:r>
              <a:rPr lang="en-US" sz="3140">
                <a:solidFill>
                  <a:srgbClr val="000000"/>
                </a:solidFill>
                <a:latin typeface="Alice"/>
              </a:rPr>
              <a:t>6. Pemeliharaan: Tahap keenam adalah pemeliharaan. Di sini, perangkat lunak dijaga dan diperbaiki selama siklus hidupnya.</a:t>
            </a:r>
          </a:p>
          <a:p>
            <a:pPr algn="just">
              <a:lnSpc>
                <a:spcPts val="4396"/>
              </a:lnSpc>
            </a:pPr>
          </a:p>
        </p:txBody>
      </p:sp>
      <p:sp>
        <p:nvSpPr>
          <p:cNvPr name="TextBox 11" id="11"/>
          <p:cNvSpPr txBox="true"/>
          <p:nvPr/>
        </p:nvSpPr>
        <p:spPr>
          <a:xfrm rot="0">
            <a:off x="680273" y="570078"/>
            <a:ext cx="617488" cy="779933"/>
          </a:xfrm>
          <a:prstGeom prst="rect">
            <a:avLst/>
          </a:prstGeom>
        </p:spPr>
        <p:txBody>
          <a:bodyPr anchor="t" rtlCol="false" tIns="0" lIns="0" bIns="0" rIns="0">
            <a:spAutoFit/>
          </a:bodyPr>
          <a:lstStyle/>
          <a:p>
            <a:pPr algn="ctr">
              <a:lnSpc>
                <a:spcPts val="6361"/>
              </a:lnSpc>
            </a:pPr>
            <a:r>
              <a:rPr lang="en-US" sz="4543">
                <a:solidFill>
                  <a:srgbClr val="FFFFFF"/>
                </a:solidFill>
                <a:latin typeface="Alice"/>
              </a:rPr>
              <a:t>05</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CDAC4"/>
        </a:solidFill>
      </p:bgPr>
    </p:bg>
    <p:spTree>
      <p:nvGrpSpPr>
        <p:cNvPr id="1" name=""/>
        <p:cNvGrpSpPr/>
        <p:nvPr/>
      </p:nvGrpSpPr>
      <p:grpSpPr>
        <a:xfrm>
          <a:off x="0" y="0"/>
          <a:ext cx="0" cy="0"/>
          <a:chOff x="0" y="0"/>
          <a:chExt cx="0" cy="0"/>
        </a:xfrm>
      </p:grpSpPr>
      <p:sp>
        <p:nvSpPr>
          <p:cNvPr name="Freeform 2" id="2"/>
          <p:cNvSpPr/>
          <p:nvPr/>
        </p:nvSpPr>
        <p:spPr>
          <a:xfrm flipH="false" flipV="false" rot="-2242610">
            <a:off x="1663566" y="9315683"/>
            <a:ext cx="13106715" cy="13650802"/>
          </a:xfrm>
          <a:custGeom>
            <a:avLst/>
            <a:gdLst/>
            <a:ahLst/>
            <a:cxnLst/>
            <a:rect r="r" b="b" t="t" l="l"/>
            <a:pathLst>
              <a:path h="13650802" w="13106715">
                <a:moveTo>
                  <a:pt x="0" y="0"/>
                </a:moveTo>
                <a:lnTo>
                  <a:pt x="13106715" y="0"/>
                </a:lnTo>
                <a:lnTo>
                  <a:pt x="13106715" y="13650802"/>
                </a:lnTo>
                <a:lnTo>
                  <a:pt x="0" y="13650802"/>
                </a:lnTo>
                <a:lnTo>
                  <a:pt x="0" y="0"/>
                </a:lnTo>
                <a:close/>
              </a:path>
            </a:pathLst>
          </a:custGeom>
          <a:blipFill>
            <a:blip r:embed="rId2">
              <a:alphaModFix amt="2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1293253">
            <a:off x="-2866271" y="2704430"/>
            <a:ext cx="4384671" cy="9965162"/>
          </a:xfrm>
          <a:custGeom>
            <a:avLst/>
            <a:gdLst/>
            <a:ahLst/>
            <a:cxnLst/>
            <a:rect r="r" b="b" t="t" l="l"/>
            <a:pathLst>
              <a:path h="9965162" w="4384671">
                <a:moveTo>
                  <a:pt x="4384672" y="0"/>
                </a:moveTo>
                <a:lnTo>
                  <a:pt x="0" y="0"/>
                </a:lnTo>
                <a:lnTo>
                  <a:pt x="0" y="9965162"/>
                </a:lnTo>
                <a:lnTo>
                  <a:pt x="4384672" y="9965162"/>
                </a:lnTo>
                <a:lnTo>
                  <a:pt x="4384672" y="0"/>
                </a:lnTo>
                <a:close/>
              </a:path>
            </a:pathLst>
          </a:custGeom>
          <a:blipFill>
            <a:blip r:embed="rId4"/>
            <a:stretch>
              <a:fillRect l="0" t="0" r="0" b="0"/>
            </a:stretch>
          </a:blipFill>
        </p:spPr>
      </p:sp>
      <p:sp>
        <p:nvSpPr>
          <p:cNvPr name="Freeform 4" id="4"/>
          <p:cNvSpPr/>
          <p:nvPr/>
        </p:nvSpPr>
        <p:spPr>
          <a:xfrm flipH="true" flipV="false" rot="-10800000">
            <a:off x="-1552108" y="-1248512"/>
            <a:ext cx="12731174" cy="2657633"/>
          </a:xfrm>
          <a:custGeom>
            <a:avLst/>
            <a:gdLst/>
            <a:ahLst/>
            <a:cxnLst/>
            <a:rect r="r" b="b" t="t" l="l"/>
            <a:pathLst>
              <a:path h="2657633" w="12731174">
                <a:moveTo>
                  <a:pt x="12731174" y="0"/>
                </a:moveTo>
                <a:lnTo>
                  <a:pt x="0" y="0"/>
                </a:lnTo>
                <a:lnTo>
                  <a:pt x="0" y="2657633"/>
                </a:lnTo>
                <a:lnTo>
                  <a:pt x="12731174" y="2657633"/>
                </a:lnTo>
                <a:lnTo>
                  <a:pt x="12731174" y="0"/>
                </a:lnTo>
                <a:close/>
              </a:path>
            </a:pathLst>
          </a:custGeom>
          <a:blipFill>
            <a:blip r:embed="rId5"/>
            <a:stretch>
              <a:fillRect l="0" t="0" r="0" b="0"/>
            </a:stretch>
          </a:blipFill>
        </p:spPr>
      </p:sp>
      <p:sp>
        <p:nvSpPr>
          <p:cNvPr name="Freeform 5" id="5"/>
          <p:cNvSpPr/>
          <p:nvPr/>
        </p:nvSpPr>
        <p:spPr>
          <a:xfrm flipH="false" flipV="false" rot="454699">
            <a:off x="16122927" y="5995458"/>
            <a:ext cx="1651834" cy="4361279"/>
          </a:xfrm>
          <a:custGeom>
            <a:avLst/>
            <a:gdLst/>
            <a:ahLst/>
            <a:cxnLst/>
            <a:rect r="r" b="b" t="t" l="l"/>
            <a:pathLst>
              <a:path h="4361279" w="1651834">
                <a:moveTo>
                  <a:pt x="0" y="0"/>
                </a:moveTo>
                <a:lnTo>
                  <a:pt x="1651835" y="0"/>
                </a:lnTo>
                <a:lnTo>
                  <a:pt x="1651835" y="4361279"/>
                </a:lnTo>
                <a:lnTo>
                  <a:pt x="0" y="4361279"/>
                </a:lnTo>
                <a:lnTo>
                  <a:pt x="0" y="0"/>
                </a:lnTo>
                <a:close/>
              </a:path>
            </a:pathLst>
          </a:custGeom>
          <a:blipFill>
            <a:blip r:embed="rId6"/>
            <a:stretch>
              <a:fillRect l="0" t="0" r="0" b="0"/>
            </a:stretch>
          </a:blipFill>
        </p:spPr>
      </p:sp>
      <p:sp>
        <p:nvSpPr>
          <p:cNvPr name="Freeform 6" id="6"/>
          <p:cNvSpPr/>
          <p:nvPr/>
        </p:nvSpPr>
        <p:spPr>
          <a:xfrm flipH="false" flipV="false" rot="-1932790">
            <a:off x="1542206" y="7956751"/>
            <a:ext cx="2342788" cy="2603098"/>
          </a:xfrm>
          <a:custGeom>
            <a:avLst/>
            <a:gdLst/>
            <a:ahLst/>
            <a:cxnLst/>
            <a:rect r="r" b="b" t="t" l="l"/>
            <a:pathLst>
              <a:path h="2603098" w="2342788">
                <a:moveTo>
                  <a:pt x="0" y="0"/>
                </a:moveTo>
                <a:lnTo>
                  <a:pt x="2342788" y="0"/>
                </a:lnTo>
                <a:lnTo>
                  <a:pt x="2342788" y="2603098"/>
                </a:lnTo>
                <a:lnTo>
                  <a:pt x="0" y="2603098"/>
                </a:lnTo>
                <a:lnTo>
                  <a:pt x="0" y="0"/>
                </a:lnTo>
                <a:close/>
              </a:path>
            </a:pathLst>
          </a:custGeom>
          <a:blipFill>
            <a:blip r:embed="rId7"/>
            <a:stretch>
              <a:fillRect l="0" t="0" r="0" b="0"/>
            </a:stretch>
          </a:blipFill>
        </p:spPr>
      </p:sp>
      <p:sp>
        <p:nvSpPr>
          <p:cNvPr name="Freeform 7" id="7"/>
          <p:cNvSpPr/>
          <p:nvPr/>
        </p:nvSpPr>
        <p:spPr>
          <a:xfrm flipH="false" flipV="false" rot="0">
            <a:off x="3898394" y="1694777"/>
            <a:ext cx="10491212" cy="1278020"/>
          </a:xfrm>
          <a:custGeom>
            <a:avLst/>
            <a:gdLst/>
            <a:ahLst/>
            <a:cxnLst/>
            <a:rect r="r" b="b" t="t" l="l"/>
            <a:pathLst>
              <a:path h="1278020" w="10491212">
                <a:moveTo>
                  <a:pt x="0" y="0"/>
                </a:moveTo>
                <a:lnTo>
                  <a:pt x="10491212" y="0"/>
                </a:lnTo>
                <a:lnTo>
                  <a:pt x="10491212" y="1278021"/>
                </a:lnTo>
                <a:lnTo>
                  <a:pt x="0" y="127802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8" id="8"/>
          <p:cNvGrpSpPr/>
          <p:nvPr/>
        </p:nvGrpSpPr>
        <p:grpSpPr>
          <a:xfrm rot="0">
            <a:off x="16764268" y="419057"/>
            <a:ext cx="990063" cy="990063"/>
            <a:chOff x="0" y="0"/>
            <a:chExt cx="812800" cy="812800"/>
          </a:xfrm>
        </p:grpSpPr>
        <p:sp>
          <p:nvSpPr>
            <p:cNvPr name="Freeform 9" id="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28E5C"/>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6943636" y="455467"/>
            <a:ext cx="631329" cy="779933"/>
          </a:xfrm>
          <a:prstGeom prst="rect">
            <a:avLst/>
          </a:prstGeom>
        </p:spPr>
        <p:txBody>
          <a:bodyPr anchor="t" rtlCol="false" tIns="0" lIns="0" bIns="0" rIns="0">
            <a:spAutoFit/>
          </a:bodyPr>
          <a:lstStyle/>
          <a:p>
            <a:pPr algn="ctr">
              <a:lnSpc>
                <a:spcPts val="6361"/>
              </a:lnSpc>
            </a:pPr>
            <a:r>
              <a:rPr lang="en-US" sz="4543">
                <a:solidFill>
                  <a:srgbClr val="FFFFFF"/>
                </a:solidFill>
                <a:latin typeface="Alice"/>
              </a:rPr>
              <a:t>06</a:t>
            </a:r>
          </a:p>
        </p:txBody>
      </p:sp>
      <p:sp>
        <p:nvSpPr>
          <p:cNvPr name="TextBox 12" id="12"/>
          <p:cNvSpPr txBox="true"/>
          <p:nvPr/>
        </p:nvSpPr>
        <p:spPr>
          <a:xfrm rot="0">
            <a:off x="4185634" y="1727106"/>
            <a:ext cx="9464846" cy="1064408"/>
          </a:xfrm>
          <a:prstGeom prst="rect">
            <a:avLst/>
          </a:prstGeom>
        </p:spPr>
        <p:txBody>
          <a:bodyPr anchor="t" rtlCol="false" tIns="0" lIns="0" bIns="0" rIns="0">
            <a:spAutoFit/>
          </a:bodyPr>
          <a:lstStyle/>
          <a:p>
            <a:pPr algn="ctr">
              <a:lnSpc>
                <a:spcPts val="8531"/>
              </a:lnSpc>
            </a:pPr>
            <a:r>
              <a:rPr lang="en-US" sz="6094">
                <a:solidFill>
                  <a:srgbClr val="5D3E18"/>
                </a:solidFill>
                <a:latin typeface="Stella"/>
              </a:rPr>
              <a:t>KELEBIHAN &amp; KEKURANGAN</a:t>
            </a:r>
          </a:p>
        </p:txBody>
      </p:sp>
      <p:sp>
        <p:nvSpPr>
          <p:cNvPr name="TextBox 13" id="13"/>
          <p:cNvSpPr txBox="true"/>
          <p:nvPr/>
        </p:nvSpPr>
        <p:spPr>
          <a:xfrm rot="0">
            <a:off x="3646716" y="3865729"/>
            <a:ext cx="3139188" cy="685123"/>
          </a:xfrm>
          <a:prstGeom prst="rect">
            <a:avLst/>
          </a:prstGeom>
        </p:spPr>
        <p:txBody>
          <a:bodyPr anchor="t" rtlCol="false" tIns="0" lIns="0" bIns="0" rIns="0">
            <a:spAutoFit/>
          </a:bodyPr>
          <a:lstStyle/>
          <a:p>
            <a:pPr algn="ctr">
              <a:lnSpc>
                <a:spcPts val="5598"/>
              </a:lnSpc>
            </a:pPr>
            <a:r>
              <a:rPr lang="en-US" sz="3998">
                <a:solidFill>
                  <a:srgbClr val="000000"/>
                </a:solidFill>
                <a:latin typeface="Alice"/>
              </a:rPr>
              <a:t>Kelebihan</a:t>
            </a:r>
          </a:p>
        </p:txBody>
      </p:sp>
      <p:sp>
        <p:nvSpPr>
          <p:cNvPr name="TextBox 14" id="14"/>
          <p:cNvSpPr txBox="true"/>
          <p:nvPr/>
        </p:nvSpPr>
        <p:spPr>
          <a:xfrm rot="0">
            <a:off x="12021705" y="3868565"/>
            <a:ext cx="2800350" cy="679450"/>
          </a:xfrm>
          <a:prstGeom prst="rect">
            <a:avLst/>
          </a:prstGeom>
        </p:spPr>
        <p:txBody>
          <a:bodyPr anchor="t" rtlCol="false" tIns="0" lIns="0" bIns="0" rIns="0">
            <a:spAutoFit/>
          </a:bodyPr>
          <a:lstStyle/>
          <a:p>
            <a:pPr algn="ctr">
              <a:lnSpc>
                <a:spcPts val="5599"/>
              </a:lnSpc>
            </a:pPr>
            <a:r>
              <a:rPr lang="en-US" sz="3999">
                <a:solidFill>
                  <a:srgbClr val="000000"/>
                </a:solidFill>
                <a:latin typeface="Alice"/>
              </a:rPr>
              <a:t>Kekurangan</a:t>
            </a:r>
          </a:p>
        </p:txBody>
      </p:sp>
      <p:sp>
        <p:nvSpPr>
          <p:cNvPr name="TextBox 15" id="15"/>
          <p:cNvSpPr txBox="true"/>
          <p:nvPr/>
        </p:nvSpPr>
        <p:spPr>
          <a:xfrm rot="0">
            <a:off x="1435060" y="5195262"/>
            <a:ext cx="7482996" cy="3423259"/>
          </a:xfrm>
          <a:prstGeom prst="rect">
            <a:avLst/>
          </a:prstGeom>
        </p:spPr>
        <p:txBody>
          <a:bodyPr anchor="t" rtlCol="false" tIns="0" lIns="0" bIns="0" rIns="0">
            <a:spAutoFit/>
          </a:bodyPr>
          <a:lstStyle/>
          <a:p>
            <a:pPr>
              <a:lnSpc>
                <a:spcPts val="4516"/>
              </a:lnSpc>
            </a:pPr>
            <a:r>
              <a:rPr lang="en-US" sz="3226">
                <a:solidFill>
                  <a:srgbClr val="000000"/>
                </a:solidFill>
                <a:latin typeface="Alice"/>
              </a:rPr>
              <a:t>1. Workflow yang jelas</a:t>
            </a:r>
          </a:p>
          <a:p>
            <a:pPr>
              <a:lnSpc>
                <a:spcPts val="4516"/>
              </a:lnSpc>
            </a:pPr>
            <a:r>
              <a:rPr lang="en-US" sz="3226">
                <a:solidFill>
                  <a:srgbClr val="000000"/>
                </a:solidFill>
                <a:latin typeface="Alice"/>
              </a:rPr>
              <a:t>2. Hasil dokumentasi yang baik</a:t>
            </a:r>
          </a:p>
          <a:p>
            <a:pPr>
              <a:lnSpc>
                <a:spcPts val="4516"/>
              </a:lnSpc>
            </a:pPr>
            <a:r>
              <a:rPr lang="en-US" sz="3226">
                <a:solidFill>
                  <a:srgbClr val="000000"/>
                </a:solidFill>
                <a:latin typeface="Alice"/>
              </a:rPr>
              <a:t>3. Dapat menghemat biaya</a:t>
            </a:r>
          </a:p>
          <a:p>
            <a:pPr>
              <a:lnSpc>
                <a:spcPts val="4516"/>
              </a:lnSpc>
            </a:pPr>
            <a:r>
              <a:rPr lang="en-US" sz="3226">
                <a:solidFill>
                  <a:srgbClr val="000000"/>
                </a:solidFill>
                <a:latin typeface="Alice"/>
              </a:rPr>
              <a:t>4. Digunakan untuk pengembangan software berskala besar</a:t>
            </a:r>
          </a:p>
          <a:p>
            <a:pPr>
              <a:lnSpc>
                <a:spcPts val="4516"/>
              </a:lnSpc>
            </a:pPr>
          </a:p>
        </p:txBody>
      </p:sp>
      <p:sp>
        <p:nvSpPr>
          <p:cNvPr name="TextBox 16" id="16"/>
          <p:cNvSpPr txBox="true"/>
          <p:nvPr/>
        </p:nvSpPr>
        <p:spPr>
          <a:xfrm rot="0">
            <a:off x="9403920" y="5195262"/>
            <a:ext cx="7855380" cy="3423259"/>
          </a:xfrm>
          <a:prstGeom prst="rect">
            <a:avLst/>
          </a:prstGeom>
        </p:spPr>
        <p:txBody>
          <a:bodyPr anchor="t" rtlCol="false" tIns="0" lIns="0" bIns="0" rIns="0">
            <a:spAutoFit/>
          </a:bodyPr>
          <a:lstStyle/>
          <a:p>
            <a:pPr>
              <a:lnSpc>
                <a:spcPts val="4516"/>
              </a:lnSpc>
            </a:pPr>
            <a:r>
              <a:rPr lang="en-US" sz="3226">
                <a:solidFill>
                  <a:srgbClr val="000000"/>
                </a:solidFill>
                <a:latin typeface="Alice"/>
              </a:rPr>
              <a:t>1. Membutuhkan tim yang solid</a:t>
            </a:r>
          </a:p>
          <a:p>
            <a:pPr>
              <a:lnSpc>
                <a:spcPts val="4516"/>
              </a:lnSpc>
            </a:pPr>
            <a:r>
              <a:rPr lang="en-US" sz="3226">
                <a:solidFill>
                  <a:srgbClr val="000000"/>
                </a:solidFill>
                <a:latin typeface="Alice"/>
              </a:rPr>
              <a:t>2. Masih kurangnya fleksibilitas</a:t>
            </a:r>
          </a:p>
          <a:p>
            <a:pPr>
              <a:lnSpc>
                <a:spcPts val="4516"/>
              </a:lnSpc>
            </a:pPr>
            <a:r>
              <a:rPr lang="en-US" sz="3226">
                <a:solidFill>
                  <a:srgbClr val="000000"/>
                </a:solidFill>
                <a:latin typeface="Alice"/>
              </a:rPr>
              <a:t>3. Tidak dapat melihat gambaran sistem dengan jelas</a:t>
            </a:r>
          </a:p>
          <a:p>
            <a:pPr>
              <a:lnSpc>
                <a:spcPts val="4516"/>
              </a:lnSpc>
            </a:pPr>
            <a:r>
              <a:rPr lang="en-US" sz="3226">
                <a:solidFill>
                  <a:srgbClr val="000000"/>
                </a:solidFill>
                <a:latin typeface="Alice"/>
              </a:rPr>
              <a:t>4. Membutuhkan waktu yang lebih lama</a:t>
            </a:r>
          </a:p>
          <a:p>
            <a:pPr>
              <a:lnSpc>
                <a:spcPts val="4516"/>
              </a:lnSpc>
            </a:pPr>
          </a:p>
        </p:txBody>
      </p:sp>
      <p:sp>
        <p:nvSpPr>
          <p:cNvPr name="AutoShape 17" id="17"/>
          <p:cNvSpPr/>
          <p:nvPr/>
        </p:nvSpPr>
        <p:spPr>
          <a:xfrm rot="0">
            <a:off x="1293204" y="4748239"/>
            <a:ext cx="15701591" cy="0"/>
          </a:xfrm>
          <a:prstGeom prst="line">
            <a:avLst/>
          </a:prstGeom>
          <a:ln cap="flat" w="38100">
            <a:solidFill>
              <a:srgbClr val="000000"/>
            </a:solidFill>
            <a:prstDash val="solid"/>
            <a:headEnd type="none" len="sm" w="sm"/>
            <a:tailEnd type="none" len="sm" w="sm"/>
          </a:ln>
        </p:spPr>
      </p:sp>
      <p:sp>
        <p:nvSpPr>
          <p:cNvPr name="AutoShape 18" id="18"/>
          <p:cNvSpPr/>
          <p:nvPr/>
        </p:nvSpPr>
        <p:spPr>
          <a:xfrm rot="-5400000">
            <a:off x="6710024" y="5987576"/>
            <a:ext cx="4338944" cy="0"/>
          </a:xfrm>
          <a:prstGeom prst="line">
            <a:avLst/>
          </a:prstGeom>
          <a:ln cap="flat" w="38100">
            <a:solidFill>
              <a:srgbClr val="000000"/>
            </a:solidFill>
            <a:prstDash val="solid"/>
            <a:headEnd type="none" len="sm" w="sm"/>
            <a:tailEnd type="none" len="sm" w="sm"/>
          </a:ln>
        </p:spPr>
      </p:sp>
      <p:sp>
        <p:nvSpPr>
          <p:cNvPr name="AutoShape 19" id="19"/>
          <p:cNvSpPr/>
          <p:nvPr/>
        </p:nvSpPr>
        <p:spPr>
          <a:xfrm rot="0">
            <a:off x="1293204" y="3799054"/>
            <a:ext cx="15701591"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CDAC4"/>
        </a:solidFill>
      </p:bgPr>
    </p:bg>
    <p:spTree>
      <p:nvGrpSpPr>
        <p:cNvPr id="1" name=""/>
        <p:cNvGrpSpPr/>
        <p:nvPr/>
      </p:nvGrpSpPr>
      <p:grpSpPr>
        <a:xfrm>
          <a:off x="0" y="0"/>
          <a:ext cx="0" cy="0"/>
          <a:chOff x="0" y="0"/>
          <a:chExt cx="0" cy="0"/>
        </a:xfrm>
      </p:grpSpPr>
      <p:sp>
        <p:nvSpPr>
          <p:cNvPr name="Freeform 2" id="2"/>
          <p:cNvSpPr/>
          <p:nvPr/>
        </p:nvSpPr>
        <p:spPr>
          <a:xfrm flipH="false" flipV="false" rot="0">
            <a:off x="1882675" y="8969411"/>
            <a:ext cx="15714827" cy="3086851"/>
          </a:xfrm>
          <a:custGeom>
            <a:avLst/>
            <a:gdLst/>
            <a:ahLst/>
            <a:cxnLst/>
            <a:rect r="r" b="b" t="t" l="l"/>
            <a:pathLst>
              <a:path h="3086851" w="15714827">
                <a:moveTo>
                  <a:pt x="0" y="0"/>
                </a:moveTo>
                <a:lnTo>
                  <a:pt x="15714826" y="0"/>
                </a:lnTo>
                <a:lnTo>
                  <a:pt x="15714826" y="3086851"/>
                </a:lnTo>
                <a:lnTo>
                  <a:pt x="0" y="3086851"/>
                </a:lnTo>
                <a:lnTo>
                  <a:pt x="0" y="0"/>
                </a:lnTo>
                <a:close/>
              </a:path>
            </a:pathLst>
          </a:custGeom>
          <a:blipFill>
            <a:blip r:embed="rId2">
              <a:alphaModFix amt="37000"/>
              <a:extLst>
                <a:ext uri="{96DAC541-7B7A-43D3-8B79-37D633B846F1}">
                  <asvg:svgBlip xmlns:asvg="http://schemas.microsoft.com/office/drawing/2016/SVG/main" r:embed="rId3"/>
                </a:ext>
              </a:extLst>
            </a:blip>
            <a:stretch>
              <a:fillRect l="0" t="-430222" r="0" b="0"/>
            </a:stretch>
          </a:blipFill>
        </p:spPr>
      </p:sp>
      <p:sp>
        <p:nvSpPr>
          <p:cNvPr name="Freeform 3" id="3"/>
          <p:cNvSpPr/>
          <p:nvPr/>
        </p:nvSpPr>
        <p:spPr>
          <a:xfrm flipH="false" flipV="false" rot="5538913">
            <a:off x="-4784097" y="7401489"/>
            <a:ext cx="10922415" cy="3713621"/>
          </a:xfrm>
          <a:custGeom>
            <a:avLst/>
            <a:gdLst/>
            <a:ahLst/>
            <a:cxnLst/>
            <a:rect r="r" b="b" t="t" l="l"/>
            <a:pathLst>
              <a:path h="3713621" w="10922415">
                <a:moveTo>
                  <a:pt x="0" y="0"/>
                </a:moveTo>
                <a:lnTo>
                  <a:pt x="10922415" y="0"/>
                </a:lnTo>
                <a:lnTo>
                  <a:pt x="10922415" y="3713622"/>
                </a:lnTo>
                <a:lnTo>
                  <a:pt x="0" y="3713622"/>
                </a:lnTo>
                <a:lnTo>
                  <a:pt x="0" y="0"/>
                </a:lnTo>
                <a:close/>
              </a:path>
            </a:pathLst>
          </a:custGeom>
          <a:blipFill>
            <a:blip r:embed="rId4"/>
            <a:stretch>
              <a:fillRect l="0" t="0" r="0" b="0"/>
            </a:stretch>
          </a:blipFill>
        </p:spPr>
      </p:sp>
      <p:sp>
        <p:nvSpPr>
          <p:cNvPr name="Freeform 4" id="4"/>
          <p:cNvSpPr/>
          <p:nvPr/>
        </p:nvSpPr>
        <p:spPr>
          <a:xfrm flipH="false" flipV="true" rot="0">
            <a:off x="0" y="-2019461"/>
            <a:ext cx="17069565" cy="3352961"/>
          </a:xfrm>
          <a:custGeom>
            <a:avLst/>
            <a:gdLst/>
            <a:ahLst/>
            <a:cxnLst/>
            <a:rect r="r" b="b" t="t" l="l"/>
            <a:pathLst>
              <a:path h="3352961" w="17069565">
                <a:moveTo>
                  <a:pt x="0" y="3352961"/>
                </a:moveTo>
                <a:lnTo>
                  <a:pt x="17069565" y="3352961"/>
                </a:lnTo>
                <a:lnTo>
                  <a:pt x="17069565" y="0"/>
                </a:lnTo>
                <a:lnTo>
                  <a:pt x="0" y="0"/>
                </a:lnTo>
                <a:lnTo>
                  <a:pt x="0" y="3352961"/>
                </a:lnTo>
                <a:close/>
              </a:path>
            </a:pathLst>
          </a:custGeom>
          <a:blipFill>
            <a:blip r:embed="rId2">
              <a:alphaModFix amt="37000"/>
              <a:extLst>
                <a:ext uri="{96DAC541-7B7A-43D3-8B79-37D633B846F1}">
                  <asvg:svgBlip xmlns:asvg="http://schemas.microsoft.com/office/drawing/2016/SVG/main" r:embed="rId3"/>
                </a:ext>
              </a:extLst>
            </a:blip>
            <a:stretch>
              <a:fillRect l="0" t="-430222" r="0" b="0"/>
            </a:stretch>
          </a:blipFill>
        </p:spPr>
      </p:sp>
      <p:sp>
        <p:nvSpPr>
          <p:cNvPr name="Freeform 5" id="5"/>
          <p:cNvSpPr/>
          <p:nvPr/>
        </p:nvSpPr>
        <p:spPr>
          <a:xfrm flipH="false" flipV="false" rot="4130866">
            <a:off x="-297983" y="-1335298"/>
            <a:ext cx="4361314" cy="4450321"/>
          </a:xfrm>
          <a:custGeom>
            <a:avLst/>
            <a:gdLst/>
            <a:ahLst/>
            <a:cxnLst/>
            <a:rect r="r" b="b" t="t" l="l"/>
            <a:pathLst>
              <a:path h="4450321" w="4361314">
                <a:moveTo>
                  <a:pt x="0" y="0"/>
                </a:moveTo>
                <a:lnTo>
                  <a:pt x="4361315" y="0"/>
                </a:lnTo>
                <a:lnTo>
                  <a:pt x="4361315" y="4450321"/>
                </a:lnTo>
                <a:lnTo>
                  <a:pt x="0" y="4450321"/>
                </a:lnTo>
                <a:lnTo>
                  <a:pt x="0" y="0"/>
                </a:lnTo>
                <a:close/>
              </a:path>
            </a:pathLst>
          </a:custGeom>
          <a:blipFill>
            <a:blip r:embed="rId5"/>
            <a:stretch>
              <a:fillRect l="0" t="0" r="0" b="0"/>
            </a:stretch>
          </a:blipFill>
        </p:spPr>
      </p:sp>
      <p:sp>
        <p:nvSpPr>
          <p:cNvPr name="Freeform 6" id="6"/>
          <p:cNvSpPr/>
          <p:nvPr/>
        </p:nvSpPr>
        <p:spPr>
          <a:xfrm flipH="false" flipV="false" rot="727053">
            <a:off x="8698824" y="220503"/>
            <a:ext cx="13802531" cy="3027930"/>
          </a:xfrm>
          <a:custGeom>
            <a:avLst/>
            <a:gdLst/>
            <a:ahLst/>
            <a:cxnLst/>
            <a:rect r="r" b="b" t="t" l="l"/>
            <a:pathLst>
              <a:path h="3027930" w="13802531">
                <a:moveTo>
                  <a:pt x="0" y="0"/>
                </a:moveTo>
                <a:lnTo>
                  <a:pt x="13802531" y="0"/>
                </a:lnTo>
                <a:lnTo>
                  <a:pt x="13802531" y="3027930"/>
                </a:lnTo>
                <a:lnTo>
                  <a:pt x="0" y="3027930"/>
                </a:lnTo>
                <a:lnTo>
                  <a:pt x="0" y="0"/>
                </a:lnTo>
                <a:close/>
              </a:path>
            </a:pathLst>
          </a:custGeom>
          <a:blipFill>
            <a:blip r:embed="rId6"/>
            <a:stretch>
              <a:fillRect l="0" t="0" r="0" b="0"/>
            </a:stretch>
          </a:blipFill>
        </p:spPr>
      </p:sp>
      <p:sp>
        <p:nvSpPr>
          <p:cNvPr name="Freeform 7" id="7"/>
          <p:cNvSpPr/>
          <p:nvPr/>
        </p:nvSpPr>
        <p:spPr>
          <a:xfrm flipH="false" flipV="false" rot="-5538242">
            <a:off x="9766315" y="3002774"/>
            <a:ext cx="16230600" cy="2880932"/>
          </a:xfrm>
          <a:custGeom>
            <a:avLst/>
            <a:gdLst/>
            <a:ahLst/>
            <a:cxnLst/>
            <a:rect r="r" b="b" t="t" l="l"/>
            <a:pathLst>
              <a:path h="2880932" w="16230600">
                <a:moveTo>
                  <a:pt x="0" y="0"/>
                </a:moveTo>
                <a:lnTo>
                  <a:pt x="16230600" y="0"/>
                </a:lnTo>
                <a:lnTo>
                  <a:pt x="16230600" y="2880932"/>
                </a:lnTo>
                <a:lnTo>
                  <a:pt x="0" y="2880932"/>
                </a:lnTo>
                <a:lnTo>
                  <a:pt x="0" y="0"/>
                </a:lnTo>
                <a:close/>
              </a:path>
            </a:pathLst>
          </a:custGeom>
          <a:blipFill>
            <a:blip r:embed="rId7"/>
            <a:stretch>
              <a:fillRect l="0" t="0" r="0" b="0"/>
            </a:stretch>
          </a:blipFill>
        </p:spPr>
      </p:sp>
      <p:sp>
        <p:nvSpPr>
          <p:cNvPr name="Freeform 8" id="8"/>
          <p:cNvSpPr/>
          <p:nvPr/>
        </p:nvSpPr>
        <p:spPr>
          <a:xfrm flipH="false" flipV="false" rot="0">
            <a:off x="14793061" y="7064113"/>
            <a:ext cx="3164755" cy="5901641"/>
          </a:xfrm>
          <a:custGeom>
            <a:avLst/>
            <a:gdLst/>
            <a:ahLst/>
            <a:cxnLst/>
            <a:rect r="r" b="b" t="t" l="l"/>
            <a:pathLst>
              <a:path h="5901641" w="3164755">
                <a:moveTo>
                  <a:pt x="0" y="0"/>
                </a:moveTo>
                <a:lnTo>
                  <a:pt x="3164754" y="0"/>
                </a:lnTo>
                <a:lnTo>
                  <a:pt x="3164754" y="5901641"/>
                </a:lnTo>
                <a:lnTo>
                  <a:pt x="0" y="5901641"/>
                </a:lnTo>
                <a:lnTo>
                  <a:pt x="0" y="0"/>
                </a:lnTo>
                <a:close/>
              </a:path>
            </a:pathLst>
          </a:custGeom>
          <a:blipFill>
            <a:blip r:embed="rId8"/>
            <a:stretch>
              <a:fillRect l="0" t="0" r="0" b="0"/>
            </a:stretch>
          </a:blipFill>
        </p:spPr>
      </p:sp>
      <p:sp>
        <p:nvSpPr>
          <p:cNvPr name="Freeform 9" id="9"/>
          <p:cNvSpPr/>
          <p:nvPr/>
        </p:nvSpPr>
        <p:spPr>
          <a:xfrm flipH="false" flipV="false" rot="0">
            <a:off x="1882675" y="3223422"/>
            <a:ext cx="14522651" cy="3379817"/>
          </a:xfrm>
          <a:custGeom>
            <a:avLst/>
            <a:gdLst/>
            <a:ahLst/>
            <a:cxnLst/>
            <a:rect r="r" b="b" t="t" l="l"/>
            <a:pathLst>
              <a:path h="3379817" w="14522651">
                <a:moveTo>
                  <a:pt x="0" y="0"/>
                </a:moveTo>
                <a:lnTo>
                  <a:pt x="14522650" y="0"/>
                </a:lnTo>
                <a:lnTo>
                  <a:pt x="14522650" y="3379817"/>
                </a:lnTo>
                <a:lnTo>
                  <a:pt x="0" y="33798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3006676">
            <a:off x="-170436" y="6767465"/>
            <a:ext cx="3240915" cy="3623848"/>
          </a:xfrm>
          <a:custGeom>
            <a:avLst/>
            <a:gdLst/>
            <a:ahLst/>
            <a:cxnLst/>
            <a:rect r="r" b="b" t="t" l="l"/>
            <a:pathLst>
              <a:path h="3623848" w="3240915">
                <a:moveTo>
                  <a:pt x="0" y="0"/>
                </a:moveTo>
                <a:lnTo>
                  <a:pt x="3240915" y="0"/>
                </a:lnTo>
                <a:lnTo>
                  <a:pt x="3240915" y="3623847"/>
                </a:lnTo>
                <a:lnTo>
                  <a:pt x="0" y="3623847"/>
                </a:lnTo>
                <a:lnTo>
                  <a:pt x="0" y="0"/>
                </a:lnTo>
                <a:close/>
              </a:path>
            </a:pathLst>
          </a:custGeom>
          <a:blipFill>
            <a:blip r:embed="rId11"/>
            <a:stretch>
              <a:fillRect l="0" t="0" r="0" b="0"/>
            </a:stretch>
          </a:blipFill>
        </p:spPr>
      </p:sp>
      <p:sp>
        <p:nvSpPr>
          <p:cNvPr name="TextBox 11" id="11"/>
          <p:cNvSpPr txBox="true"/>
          <p:nvPr/>
        </p:nvSpPr>
        <p:spPr>
          <a:xfrm rot="0">
            <a:off x="2833459" y="3747870"/>
            <a:ext cx="12621083" cy="2140421"/>
          </a:xfrm>
          <a:prstGeom prst="rect">
            <a:avLst/>
          </a:prstGeom>
        </p:spPr>
        <p:txBody>
          <a:bodyPr anchor="t" rtlCol="false" tIns="0" lIns="0" bIns="0" rIns="0">
            <a:spAutoFit/>
          </a:bodyPr>
          <a:lstStyle/>
          <a:p>
            <a:pPr algn="ctr">
              <a:lnSpc>
                <a:spcPts val="17347"/>
              </a:lnSpc>
            </a:pPr>
            <a:r>
              <a:rPr lang="en-US" sz="12391">
                <a:solidFill>
                  <a:srgbClr val="5D3E18"/>
                </a:solidFill>
                <a:latin typeface="Stella"/>
              </a:rPr>
              <a:t>TERIMA KASIH :D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DAFcnvF-DF8</dc:identifier>
  <dcterms:modified xsi:type="dcterms:W3CDTF">2011-08-01T06:04:30Z</dcterms:modified>
  <cp:revision>1</cp:revision>
  <dc:title>Model SDLC (Software Development Life Cycle) waterfall adalah model pengembangan perangkat lunak yang linear dan berurutan. Model ini terdiri dari beberapa tahap, dan setiap tahap dimulai setelah tahap sebelumnya selesai. Model ini digunakan untuk</dc:title>
</cp:coreProperties>
</file>